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509" r:id="rId2"/>
    <p:sldId id="256" r:id="rId3"/>
    <p:sldId id="258" r:id="rId4"/>
    <p:sldId id="392" r:id="rId5"/>
    <p:sldId id="395" r:id="rId6"/>
    <p:sldId id="396" r:id="rId7"/>
    <p:sldId id="397" r:id="rId8"/>
    <p:sldId id="401" r:id="rId9"/>
    <p:sldId id="406" r:id="rId10"/>
    <p:sldId id="407" r:id="rId11"/>
    <p:sldId id="467" r:id="rId12"/>
    <p:sldId id="503" r:id="rId13"/>
    <p:sldId id="416" r:id="rId14"/>
    <p:sldId id="408" r:id="rId15"/>
    <p:sldId id="413" r:id="rId16"/>
    <p:sldId id="410" r:id="rId17"/>
    <p:sldId id="475" r:id="rId18"/>
    <p:sldId id="419" r:id="rId19"/>
    <p:sldId id="420" r:id="rId20"/>
    <p:sldId id="402" r:id="rId21"/>
    <p:sldId id="474" r:id="rId22"/>
    <p:sldId id="468" r:id="rId23"/>
    <p:sldId id="469" r:id="rId24"/>
    <p:sldId id="471" r:id="rId25"/>
    <p:sldId id="504" r:id="rId26"/>
    <p:sldId id="426" r:id="rId27"/>
    <p:sldId id="428" r:id="rId28"/>
    <p:sldId id="429" r:id="rId29"/>
    <p:sldId id="433" r:id="rId30"/>
    <p:sldId id="431" r:id="rId31"/>
    <p:sldId id="437" r:id="rId32"/>
    <p:sldId id="439" r:id="rId33"/>
    <p:sldId id="441" r:id="rId34"/>
    <p:sldId id="444" r:id="rId35"/>
    <p:sldId id="445" r:id="rId36"/>
    <p:sldId id="446" r:id="rId37"/>
    <p:sldId id="447" r:id="rId38"/>
    <p:sldId id="450" r:id="rId39"/>
    <p:sldId id="451" r:id="rId40"/>
    <p:sldId id="452" r:id="rId41"/>
    <p:sldId id="453" r:id="rId42"/>
    <p:sldId id="454" r:id="rId43"/>
    <p:sldId id="455" r:id="rId44"/>
    <p:sldId id="456" r:id="rId45"/>
    <p:sldId id="462" r:id="rId46"/>
    <p:sldId id="464" r:id="rId47"/>
    <p:sldId id="465" r:id="rId48"/>
    <p:sldId id="466"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A50021"/>
    <a:srgbClr val="006600"/>
    <a:srgbClr val="CCFFFF"/>
    <a:srgbClr val="D9FFFF"/>
    <a:srgbClr val="01BCFF"/>
    <a:srgbClr val="FF99FF"/>
    <a:srgbClr val="0099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84085" autoAdjust="0"/>
  </p:normalViewPr>
  <p:slideViewPr>
    <p:cSldViewPr>
      <p:cViewPr>
        <p:scale>
          <a:sx n="64" d="100"/>
          <a:sy n="64" d="100"/>
        </p:scale>
        <p:origin x="-1978" y="-221"/>
      </p:cViewPr>
      <p:guideLst>
        <p:guide orient="horz" pos="2160"/>
        <p:guide pos="2880"/>
      </p:guideLst>
    </p:cSldViewPr>
  </p:slideViewPr>
  <p:notesTextViewPr>
    <p:cViewPr>
      <p:scale>
        <a:sx n="100" d="100"/>
        <a:sy n="100" d="100"/>
      </p:scale>
      <p:origin x="0" y="0"/>
    </p:cViewPr>
  </p:notesTextViewPr>
  <p:notesViewPr>
    <p:cSldViewPr>
      <p:cViewPr varScale="1">
        <p:scale>
          <a:sx n="64" d="100"/>
          <a:sy n="64" d="100"/>
        </p:scale>
        <p:origin x="-3173" y="-8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59EEC-EC8E-4592-AF40-D64087BDD604}" type="datetimeFigureOut">
              <a:rPr lang="en-IN" smtClean="0"/>
              <a:pPr/>
              <a:t>13-02-2018</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A09ABF-182F-4247-9ABD-D55498EB92AD}"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D1A09ABF-182F-4247-9ABD-D55498EB92AD}" type="slidenum">
              <a:rPr lang="en-IN" smtClean="0"/>
              <a:pPr/>
              <a:t>1</a:t>
            </a:fld>
            <a:endParaRPr lang="en-I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D528E1-82AB-43B0-AB00-163BB30F3C67}" type="slidenum">
              <a:rPr lang="en-US"/>
              <a:pPr/>
              <a:t>10</a:t>
            </a:fld>
            <a:endParaRPr 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r>
              <a:rPr lang="ml-IN" sz="1600" dirty="0" smtClean="0">
                <a:latin typeface="Meera" pitchFamily="34" charset="0"/>
                <a:cs typeface="Meera" pitchFamily="34" charset="0"/>
              </a:rPr>
              <a:t>36 ലക്ഷം വർഷം മുൻപ് ഇരുകാലിൽ നടന്നിരുന്ന ഒരു ജീവിയുടെ കാൽപ്പാടുകൾ ടാൻസാനിയയിലെ ലേറ്റോലി എന്ന എന്ന സ്ഥലത്ത് മേരി ലീക്കി കണ്ടെത്തി. അഗ്നിപർവതത്തിൽ നിന്നുള്ള പൊടിയിൽ പതിഞ്ഞ നിലയിലാണ് ഈ കാലടികൾ ഉണ്ടായത് എന്നത് കൊണ്ട് റേഡിയോ കാലനിർണയം വഴി `കൃത്യമായി എന്നുണ്ടായതാണെന്നു പറയാൻ കഴിഞ്ഞു. </a:t>
            </a:r>
            <a:endParaRPr lang="en-US" sz="1600" dirty="0">
              <a:latin typeface="Meera" pitchFamily="34" charset="0"/>
              <a:cs typeface="Meer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D1A09ABF-182F-4247-9ABD-D55498EB92AD}" type="slidenum">
              <a:rPr lang="en-IN" smtClean="0"/>
              <a:pPr/>
              <a:t>11</a:t>
            </a:fld>
            <a:endParaRPr lang="en-I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B6345C-801B-4C57-BF72-4D6B6DD8041D}" type="slidenum">
              <a:rPr lang="en-US"/>
              <a:pPr/>
              <a:t>13</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This is the human brain. Areas shown in red and blue are those concerned with voluntary  movements and their coordination</a:t>
            </a:r>
            <a:r>
              <a:rPr lang="en-US" sz="1600" dirty="0" smtClean="0"/>
              <a:t>. See the various parts of the body represented in the motor areas of the brain according to scale. Note that about one third of the area is just for the hand. Large area for speech.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endParaRPr lang="en-US" sz="16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45CC65-5D03-4C6D-8749-A6ACF9C477DF}" type="slidenum">
              <a:rPr lang="en-US"/>
              <a:pPr/>
              <a:t>14</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5AEEB-4E4F-41A2-B560-766E85904EE7}" type="slidenum">
              <a:rPr lang="en-US"/>
              <a:pPr/>
              <a:t>15</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FF727D-2CB5-41D6-9FE2-968417D71991}" type="slidenum">
              <a:rPr lang="en-US"/>
              <a:pPr/>
              <a:t>16</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FF727D-2CB5-41D6-9FE2-968417D71991}" type="slidenum">
              <a:rPr lang="en-US"/>
              <a:pPr/>
              <a:t>17</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61AD44-2060-4E35-8C58-9DD4376B0834}" type="slidenum">
              <a:rPr lang="en-US"/>
              <a:pPr/>
              <a:t>18</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The Neanderthals were our closest cousins. They spread from Africa to the colder climates of Europe and Northern Asia earlier than us. Their body was more adapted to cold. They were stockier and had large noses and a heavy ridges on the brows.</a:t>
            </a:r>
          </a:p>
          <a:p>
            <a:r>
              <a:rPr lang="en-US" sz="1600" dirty="0" smtClean="0"/>
              <a:t>. Their </a:t>
            </a:r>
            <a:r>
              <a:rPr lang="en-US" sz="1600" dirty="0"/>
              <a:t>tools were far more sophisticated than that of Homo erectus</a:t>
            </a:r>
            <a:r>
              <a:rPr lang="en-US" sz="1600" dirty="0" smtClean="0"/>
              <a:t>.</a:t>
            </a:r>
          </a:p>
          <a:p>
            <a:r>
              <a:rPr lang="en-US" sz="1600" dirty="0" smtClean="0"/>
              <a:t>Reconstruction of how a Neanderthal girl would have looked like. We wouldn’t have recognized her in a crowd of modern humans as someone belonging to a different species.</a:t>
            </a:r>
          </a:p>
          <a:p>
            <a:r>
              <a:rPr lang="en-US" sz="1600" dirty="0" smtClean="0"/>
              <a:t>Did we interbreed with the Neanderthals? Current evidence from DNA isolated from  Neanderthal remains says to a very little extent. </a:t>
            </a:r>
          </a:p>
          <a:p>
            <a:endParaRPr lang="en-US" sz="16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A9582F-A161-4AA2-913D-E39AC7BCC8F0}" type="slidenum">
              <a:rPr lang="en-US"/>
              <a:pPr/>
              <a:t>19</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0D9EF4-5CFF-43FB-8099-07CC531DA489}" type="slidenum">
              <a:rPr lang="en-US"/>
              <a:pPr/>
              <a:t>20</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l-IN" sz="1100" dirty="0" smtClean="0">
                <a:latin typeface="Meera" pitchFamily="34" charset="0"/>
                <a:cs typeface="Meera" pitchFamily="34" charset="0"/>
              </a:rPr>
              <a:t>ഈ പ്രപഞ്ചത്തിലെ ഏറ്റവും അത്ഭുതകരമായ പ്രതിഭാസമാണ്‌ ജീവൻ. ജീവന്റെ രഹസ്യം തേടിയുള്ള ഒരു അന്വേഷണമാണിത്.</a:t>
            </a:r>
            <a:r>
              <a:rPr lang="en-US" sz="1100" dirty="0" smtClean="0">
                <a:latin typeface="Meera" pitchFamily="34" charset="0"/>
                <a:cs typeface="Meera" pitchFamily="34" charset="0"/>
              </a:rPr>
              <a:t> </a:t>
            </a:r>
            <a:endParaRPr lang="ml-IN" dirty="0" smtClean="0"/>
          </a:p>
          <a:p>
            <a:endParaRPr lang="en-IN" dirty="0"/>
          </a:p>
        </p:txBody>
      </p:sp>
      <p:sp>
        <p:nvSpPr>
          <p:cNvPr id="4" name="Slide Number Placeholder 3"/>
          <p:cNvSpPr>
            <a:spLocks noGrp="1"/>
          </p:cNvSpPr>
          <p:nvPr>
            <p:ph type="sldNum" sz="quarter" idx="10"/>
          </p:nvPr>
        </p:nvSpPr>
        <p:spPr/>
        <p:txBody>
          <a:bodyPr/>
          <a:lstStyle/>
          <a:p>
            <a:fld id="{D1A09ABF-182F-4247-9ABD-D55498EB92AD}" type="slidenum">
              <a:rPr lang="en-IN" smtClean="0"/>
              <a:pPr/>
              <a:t>2</a:t>
            </a:fld>
            <a:endParaRPr lang="en-I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50E7E370-6FA3-4DEC-BEE6-4371CF56082A}"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1FED60-4C34-468E-B85A-B4C578561B10}" type="slidenum">
              <a:rPr lang="en-US"/>
              <a:pPr/>
              <a:t>22</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88FFAC-5DA8-49D5-8322-60E8F47CA1AD}" type="slidenum">
              <a:rPr lang="en-US"/>
              <a:pPr/>
              <a:t>23</a:t>
            </a:fld>
            <a:endParaRPr 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110AD4-8F22-429B-AD8F-CBF8F2A3D42F}" type="slidenum">
              <a:rPr lang="en-US"/>
              <a:pPr/>
              <a:t>24</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xfrm>
            <a:off x="914400" y="4343400"/>
            <a:ext cx="5029200" cy="4114800"/>
          </a:xfrm>
        </p:spPr>
        <p:txBody>
          <a:bodyPr/>
          <a:lstStyle/>
          <a:p>
            <a:endParaRPr lang="en-US" sz="16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D3135E-E892-46B0-8C5D-5389938A050B}" type="slidenum">
              <a:rPr lang="en-US"/>
              <a:pPr/>
              <a:t>25</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914400" y="4343400"/>
            <a:ext cx="5029200" cy="4114800"/>
          </a:xfrm>
        </p:spPr>
        <p:txBody>
          <a:bodyPr/>
          <a:lstStyle/>
          <a:p>
            <a:r>
              <a:rPr lang="en-US" sz="1600"/>
              <a:t>Indeed this was found as brought out in this paper published in 2005.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1A0A34-36F8-4DE8-9DD6-6092864FB564}" type="slidenum">
              <a:rPr lang="en-US"/>
              <a:pPr/>
              <a:t>26</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DD0949-6EFF-410C-A400-C2E0A37C1F3E}" type="slidenum">
              <a:rPr lang="en-US"/>
              <a:pPr/>
              <a:t>27</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sz="1600" dirty="0" smtClean="0"/>
          </a:p>
          <a:p>
            <a:endParaRPr lang="en-US" sz="16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534DFF-9A73-4F22-8EF4-16ADCEA1ECBB}" type="slidenum">
              <a:rPr lang="en-US"/>
              <a:pPr/>
              <a:t>28</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2B757D-F2B5-46EE-B87D-050D0EE490FC}" type="slidenum">
              <a:rPr lang="en-US"/>
              <a:pPr/>
              <a:t>29</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33AC8D-DC15-457C-8CE2-C356E4F6965D}" type="slidenum">
              <a:rPr lang="en-US"/>
              <a:pPr/>
              <a:t>30</a:t>
            </a:fld>
            <a:endParaRPr lang="en-US"/>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l-IN" sz="1200" dirty="0" smtClean="0">
                <a:latin typeface="Meera" pitchFamily="34" charset="0"/>
                <a:cs typeface="Meera" pitchFamily="34" charset="0"/>
              </a:rPr>
              <a:t>ഭൂമിയിലെ വൈവിധ്യമാർന്ന ജീവനെയെല്ലാം കോർത്തിണക്കുന്ന കണ്ണികൾ എന്തെല്ലാമെന്നും അവയെല്ലാം എങ്ങനെ ഉണ്ടായി എന്നുമൊക്കെയുള്ളതിനെ പറ്റി ആധുനിക സയൻസിന്റെ കാഴ്ച്ചപ്പാടുകൾ ആണ്‌ ഇവിടെ അവതരിപ്പിക്കുന്നത്.</a:t>
            </a:r>
            <a:endParaRPr lang="en-US" sz="1200" dirty="0" smtClean="0">
              <a:latin typeface="Meera" pitchFamily="34" charset="0"/>
              <a:cs typeface="Meera" pitchFamily="34" charset="0"/>
            </a:endParaRPr>
          </a:p>
          <a:p>
            <a:endParaRPr lang="ml-IN" sz="1200" dirty="0" smtClean="0">
              <a:latin typeface="Meera" pitchFamily="34" charset="0"/>
              <a:cs typeface="Meera" pitchFamily="34" charset="0"/>
            </a:endParaRPr>
          </a:p>
          <a:p>
            <a:endParaRPr lang="ml-IN" smtClean="0"/>
          </a:p>
          <a:p>
            <a:endParaRPr lang="en-IN" dirty="0">
              <a:latin typeface="AnjaliOldLipi" pitchFamily="2" charset="0"/>
              <a:cs typeface="AnjaliOldLipi" pitchFamily="2" charset="0"/>
            </a:endParaRPr>
          </a:p>
        </p:txBody>
      </p:sp>
      <p:sp>
        <p:nvSpPr>
          <p:cNvPr id="4" name="Slide Number Placeholder 3"/>
          <p:cNvSpPr>
            <a:spLocks noGrp="1"/>
          </p:cNvSpPr>
          <p:nvPr>
            <p:ph type="sldNum" sz="quarter" idx="10"/>
          </p:nvPr>
        </p:nvSpPr>
        <p:spPr/>
        <p:txBody>
          <a:bodyPr/>
          <a:lstStyle/>
          <a:p>
            <a:fld id="{D1A09ABF-182F-4247-9ABD-D55498EB92AD}" type="slidenum">
              <a:rPr lang="en-IN" smtClean="0"/>
              <a:pPr/>
              <a:t>3</a:t>
            </a:fld>
            <a:endParaRPr lang="en-I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8C35B-5CED-430A-A5D4-D36003EEEFFF}" type="slidenum">
              <a:rPr lang="en-US"/>
              <a:pPr/>
              <a:t>31</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51C506-50DA-4B60-B25F-FBDA322383AF}" type="slidenum">
              <a:rPr lang="en-US"/>
              <a:pPr/>
              <a:t>32</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18075D-4E7C-41F7-A68B-C29DF9B2F0D7}" type="slidenum">
              <a:rPr lang="en-US"/>
              <a:pPr/>
              <a:t>33</a:t>
            </a:fld>
            <a:endParaRPr lang="en-US"/>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pPr marL="228600" indent="-228600"/>
            <a:r>
              <a:rPr lang="en-US" sz="1600"/>
              <a:t>The most recent pseudo-science is the theory of heritable racial differences in IQ. In its crudest form it states that</a:t>
            </a:r>
          </a:p>
          <a:p>
            <a:pPr marL="228600" indent="-228600">
              <a:buFontTx/>
              <a:buAutoNum type="arabicPeriod"/>
            </a:pPr>
            <a:r>
              <a:rPr lang="en-US" sz="1600"/>
              <a:t>General intelligence or the ’g factor’ is inherited as a simple phenotypic trait</a:t>
            </a:r>
          </a:p>
          <a:p>
            <a:pPr marL="228600" indent="-228600">
              <a:buFontTx/>
              <a:buAutoNum type="arabicPeriod"/>
            </a:pPr>
            <a:r>
              <a:rPr lang="en-US" sz="1600"/>
              <a:t>Determinant of IQ is predominantly genetic and environment has very little influence</a:t>
            </a:r>
          </a:p>
          <a:p>
            <a:pPr marL="228600" indent="-228600">
              <a:buFontTx/>
              <a:buAutoNum type="arabicPeriod"/>
            </a:pPr>
            <a:r>
              <a:rPr lang="en-US" sz="1600"/>
              <a:t>There are IQ differences between races and the blacks are inferior in this respect.</a:t>
            </a:r>
          </a:p>
          <a:p>
            <a:pPr marL="228600" indent="-228600">
              <a:buFontTx/>
              <a:buAutoNum type="arabicPeriod"/>
            </a:pPr>
            <a:endParaRPr lang="en-US" sz="16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64DC2F-E853-4886-B919-2C707FCDAD36}" type="slidenum">
              <a:rPr lang="en-US"/>
              <a:pPr/>
              <a:t>34</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sz="1600" dirty="0"/>
              <a:t>Even if a trait is almost fully heritable, the group differences need not be genetic. </a:t>
            </a:r>
          </a:p>
          <a:p>
            <a:r>
              <a:rPr lang="en-US" sz="1600" dirty="0"/>
              <a:t>In the example shown the height of corn plants is almost 100% heritable. But there is marked difference in height between plants that get adequate nutrients and those that do not. </a:t>
            </a:r>
            <a:endParaRPr lang="en-US" sz="1600" dirty="0" smtClean="0"/>
          </a:p>
          <a:p>
            <a:r>
              <a:rPr lang="en-US" sz="1600" dirty="0" err="1" smtClean="0"/>
              <a:t>janithakEthara</a:t>
            </a:r>
            <a:endParaRPr lang="en-US" sz="16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9C53F4-D633-4BD0-A582-157B8F16DA5D}" type="slidenum">
              <a:rPr lang="en-US"/>
              <a:pPr/>
              <a:t>35</a:t>
            </a:fld>
            <a:endParaRPr lang="en-US"/>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r>
              <a:rPr lang="en-US" sz="1600" dirty="0"/>
              <a:t>The pseudo-scientific theories regarding racial differences and social inequality are sometimes called ‘Social Darwinism’. This is an unfortunate term since it has nothing to do with Darwinism.</a:t>
            </a:r>
          </a:p>
          <a:p>
            <a:r>
              <a:rPr lang="en-US" sz="1600" dirty="0"/>
              <a:t>Darwin himself believed in the unity of the human species and was against polygenic theory of races. He was a staunch opponent of slavery.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3B3A34-4EFC-42CE-A403-22F51690818A}" type="slidenum">
              <a:rPr lang="en-US"/>
              <a:pPr/>
              <a:t>36</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0C7CC7-4429-4F04-B377-BD26E57B973E}" type="slidenum">
              <a:rPr lang="en-US"/>
              <a:pPr/>
              <a:t>37</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6CEA9C-4ACB-4064-8364-92F7E8C07F87}" type="slidenum">
              <a:rPr lang="en-US"/>
              <a:pPr/>
              <a:t>38</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B5D1A0-4CF5-497A-92F2-BAAF1B8E01C0}" type="slidenum">
              <a:rPr lang="en-US"/>
              <a:pPr/>
              <a:t>39</a:t>
            </a:fld>
            <a:endParaRPr lang="en-US"/>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4075E6-44D6-4C30-BB3B-004175BF46F7}" type="slidenum">
              <a:rPr lang="en-US"/>
              <a:pPr/>
              <a:t>40</a:t>
            </a:fld>
            <a:endParaRPr lang="en-US"/>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3A24AE-B026-42A8-AE70-39691ADCDF03}" type="slidenum">
              <a:rPr lang="en-US"/>
              <a:pPr/>
              <a:t>4</a:t>
            </a:fld>
            <a:endParaRPr 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500AFF-2BE1-48CC-AA0A-3B3FBD572C40}" type="slidenum">
              <a:rPr lang="en-US"/>
              <a:pPr/>
              <a:t>41</a:t>
            </a:fld>
            <a:endParaRPr lang="en-US"/>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B75CE7-2D60-46D2-8DCB-9B3698881DC1}" type="slidenum">
              <a:rPr lang="en-US"/>
              <a:pPr/>
              <a:t>42</a:t>
            </a:fld>
            <a:endParaRPr lang="en-US"/>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ECAC5B-5103-47F9-BBAD-4F2696307B22}" type="slidenum">
              <a:rPr lang="en-US"/>
              <a:pPr/>
              <a:t>43</a:t>
            </a:fld>
            <a:endParaRPr 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B42A68-6164-41D4-B501-89D5FC3188B8}" type="slidenum">
              <a:rPr lang="en-US"/>
              <a:pPr/>
              <a:t>44</a:t>
            </a:fld>
            <a:endParaRPr lang="en-US"/>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r>
              <a:rPr lang="en-US" sz="1600" dirty="0" smtClean="0"/>
              <a:t>When mitochondrial DNA sequences from people living in different parts of the world are studied, they can be divided into different groups. They are named L, M, N etc. Depending on the mutation patterns it can be inferred which group followed which. For example L is the most ancient, additional mutations in the sequence gives rise to M, more mutations to N etc. </a:t>
            </a:r>
          </a:p>
          <a:p>
            <a:r>
              <a:rPr lang="en-US" sz="1600" dirty="0" smtClean="0"/>
              <a:t>By looking at the predominant group found among indigenous people in each area, the patterns of migration can be inferred.</a:t>
            </a:r>
          </a:p>
          <a:p>
            <a:r>
              <a:rPr lang="en-US" sz="1600" dirty="0" smtClean="0"/>
              <a:t>Such studies unmistakably point to Africa as the cradle of the human species.</a:t>
            </a:r>
            <a:endParaRPr lang="en-US" sz="160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DBC437-E6FA-4209-AFB1-77E2081EF7A7}" type="slidenum">
              <a:rPr lang="en-US"/>
              <a:pPr/>
              <a:t>45</a:t>
            </a:fld>
            <a:endParaRPr lang="en-US"/>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540107-DF58-47E2-A429-E19EF9D132F0}" type="slidenum">
              <a:rPr lang="en-US"/>
              <a:pPr/>
              <a:t>46</a:t>
            </a:fld>
            <a:endParaRPr lang="en-US"/>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4FC12B-8DF7-4612-BC09-EEE6CF9661D7}" type="slidenum">
              <a:rPr lang="en-US"/>
              <a:pPr/>
              <a:t>47</a:t>
            </a:fld>
            <a:endParaRPr 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080E7D-9720-42B4-9CBC-7376535A8DD9}" type="slidenum">
              <a:rPr lang="en-US"/>
              <a:pPr/>
              <a:t>48</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n-US" sz="16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AE2052-A8E7-4613-834D-5583FC97940E}" type="slidenum">
              <a:rPr lang="en-US"/>
              <a:pPr/>
              <a:t>5</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US" sz="1600"/>
              <a:t>The scientific history of the human race would not have been possible but for many great explorer-scientists who combined their love of adventure with their immense scientific curiosity.</a:t>
            </a:r>
          </a:p>
          <a:p>
            <a:r>
              <a:rPr lang="en-US" sz="1600"/>
              <a:t>Though Darwin had surmised that evolution of hominids was in Africa, very soon the majority opinion shifted to Asia as the most likely place for early hominid evolution.</a:t>
            </a:r>
          </a:p>
          <a:p>
            <a:r>
              <a:rPr lang="en-US" sz="1600"/>
              <a:t>Eugene Dubois gave up a prestigious academic career to go looking for the so called ‘missing link’ between apes and humans, in the remote islands of the Malay archipelago.</a:t>
            </a:r>
          </a:p>
          <a:p>
            <a:r>
              <a:rPr lang="en-US" sz="1600"/>
              <a:t>He was rewarded by the find of what came to be known as the Java man in Indonesia. We now recognize this as the ‘Homo erectus’.</a:t>
            </a:r>
          </a:p>
          <a:p>
            <a:endParaRPr lang="en-US" sz="16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8B9BF1-89DC-4F06-881C-784CA0E59E82}" type="slidenum">
              <a:rPr lang="en-US"/>
              <a:pPr/>
              <a:t>6</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r>
              <a:rPr lang="en-US" sz="1600"/>
              <a:t>The focus shifted back to Africa in the 20</a:t>
            </a:r>
            <a:r>
              <a:rPr lang="en-US" sz="1600" baseline="30000"/>
              <a:t>th</a:t>
            </a:r>
            <a:r>
              <a:rPr lang="en-US" sz="1600"/>
              <a:t> century.</a:t>
            </a:r>
          </a:p>
          <a:p>
            <a:r>
              <a:rPr lang="en-US" sz="1600"/>
              <a:t>Much of the fossil evidence for the current view on human evolution has come from the great rift valley in Africa spanning from Ethiopia to East Africa.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7CECE2-1357-44C9-ABE9-6A347AA1D1F8}" type="slidenum">
              <a:rPr lang="en-US"/>
              <a:pPr/>
              <a:t>7</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sz="1600" dirty="0"/>
              <a:t>The husband and wife team of Louis Leakey and Mary Leakey were pioneers in the exploration for human origins in Africa</a:t>
            </a:r>
            <a:r>
              <a:rPr lang="en-US" sz="1600" dirty="0" smtClean="0"/>
              <a:t>. The Olduvai gorge is a steep-sided ravine from where  fossil remains of human ancestors have been found from as long as 2.5 million years ago. It is also a site from which very old stone tools dating to about the same time were unearthed.</a:t>
            </a:r>
          </a:p>
          <a:p>
            <a:r>
              <a:rPr lang="en-US" sz="1600" dirty="0" smtClean="0"/>
              <a:t>These tools called </a:t>
            </a:r>
            <a:r>
              <a:rPr lang="en-US" sz="1600" dirty="0" err="1" smtClean="0"/>
              <a:t>Oldowan</a:t>
            </a:r>
            <a:r>
              <a:rPr lang="en-US" sz="1600" dirty="0" smtClean="0"/>
              <a:t> tools indicate that our hominid ancestors started using tools from as early as 2.5 million years ago.</a:t>
            </a:r>
          </a:p>
          <a:p>
            <a:endParaRPr lang="en-US" sz="16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5D1F11-C6AE-450F-BCEA-72B0FB4D7A43}" type="slidenum">
              <a:rPr lang="en-US"/>
              <a:pPr/>
              <a:t>8</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sz="1600" dirty="0" smtClean="0"/>
              <a:t>How do we get clues regarding </a:t>
            </a:r>
            <a:r>
              <a:rPr lang="en-US" sz="1600" dirty="0" err="1" smtClean="0"/>
              <a:t>bipedalism</a:t>
            </a:r>
            <a:r>
              <a:rPr lang="en-US" sz="1600" dirty="0" smtClean="0"/>
              <a:t> from the available fossil evidence? </a:t>
            </a:r>
          </a:p>
          <a:p>
            <a:r>
              <a:rPr lang="en-US" sz="1600" dirty="0" smtClean="0"/>
              <a:t>Foramen magnum is the large hole in the underside of the skull, through which the spinal cord passes. It is found towards the back in animals that walk on all four limbs like that of the chimpanzee on the left. In the bipedal and upright animals like humans, the foramen magnum is seen much more towards the center.</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The way bones are joined together in the pelvis and foot and the shape of the leg bones and vertebrae also give us a good idea about </a:t>
            </a:r>
            <a:r>
              <a:rPr lang="en-US" sz="1600" dirty="0" err="1" smtClean="0"/>
              <a:t>bipedalism</a:t>
            </a:r>
            <a:r>
              <a:rPr lang="en-US" sz="1600" dirty="0" smtClean="0"/>
              <a:t>.</a:t>
            </a:r>
          </a:p>
          <a:p>
            <a:endParaRPr lang="en-US" sz="16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BF0B6C-406D-4268-924F-6F8A9523120D}" type="slidenum">
              <a:rPr lang="en-US"/>
              <a:pPr/>
              <a:t>9</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sz="16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61641AA-C6AB-4072-928C-C41C89512F8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C2989-1883-4210-90BF-5AD5772984AF}" type="datetimeFigureOut">
              <a:rPr lang="en-IN" smtClean="0"/>
              <a:pPr/>
              <a:t>13-02-2018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1C7404C-302B-4093-9BE0-6FD8556F781F}"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C2989-1883-4210-90BF-5AD5772984AF}" type="datetimeFigureOut">
              <a:rPr lang="en-IN" smtClean="0"/>
              <a:pPr/>
              <a:t>13-02-2018</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C7404C-302B-4093-9BE0-6FD8556F781F}"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audio" Target="../media/audio9.wav"/><Relationship Id="rId5" Type="http://schemas.openxmlformats.org/officeDocument/2006/relationships/image" Target="../media/image28.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audio" Target="../media/audio10.wav"/><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audio" Target="../media/audio11.wav"/><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audio" Target="../media/audio12.wav"/><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3.xm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audio" Target="../media/audio13.wav"/><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audio" Target="../media/audio14.wav"/><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audio" Target="../media/audio15.wav"/><Relationship Id="rId5" Type="http://schemas.openxmlformats.org/officeDocument/2006/relationships/image" Target="../media/image54.pn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audio" Target="../media/audio16.wav"/><Relationship Id="rId6" Type="http://schemas.openxmlformats.org/officeDocument/2006/relationships/image" Target="../media/image15.png"/><Relationship Id="rId5" Type="http://schemas.openxmlformats.org/officeDocument/2006/relationships/image" Target="../media/image55.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audio" Target="../media/audio17.wav"/><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18.xml"/><Relationship Id="rId7"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audio" Target="../media/audio18.wav"/><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notesSlide" Target="../notesSlides/notesSlide2.xml"/><Relationship Id="rId7" Type="http://schemas.openxmlformats.org/officeDocument/2006/relationships/image" Target="../media/image5.gif"/><Relationship Id="rId2" Type="http://schemas.openxmlformats.org/officeDocument/2006/relationships/slideLayout" Target="../slideLayouts/slideLayout7.xml"/><Relationship Id="rId1" Type="http://schemas.openxmlformats.org/officeDocument/2006/relationships/audio" Target="../media/audio1.wav"/><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audio" Target="../media/audio19.wav"/><Relationship Id="rId6" Type="http://schemas.openxmlformats.org/officeDocument/2006/relationships/image" Target="../media/image66.gif"/><Relationship Id="rId5" Type="http://schemas.openxmlformats.org/officeDocument/2006/relationships/image" Target="../media/image9.pn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audio" Target="../media/audio20.wav"/><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notesSlide" Target="../notesSlides/notesSlide21.xml"/><Relationship Id="rId7" Type="http://schemas.openxmlformats.org/officeDocument/2006/relationships/image" Target="../media/image72.jpeg"/><Relationship Id="rId2" Type="http://schemas.openxmlformats.org/officeDocument/2006/relationships/slideLayout" Target="../slideLayouts/slideLayout7.xml"/><Relationship Id="rId1" Type="http://schemas.openxmlformats.org/officeDocument/2006/relationships/audio" Target="../media/audio21.wav"/><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audio" Target="../media/audio22.wav"/><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23.wav"/><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audio" Target="../media/audio25.wav"/><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audio" Target="../media/audio26.wav"/><Relationship Id="rId6" Type="http://schemas.openxmlformats.org/officeDocument/2006/relationships/image" Target="../media/image9.png"/><Relationship Id="rId5" Type="http://schemas.openxmlformats.org/officeDocument/2006/relationships/image" Target="../media/image83.jpe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audio" Target="../media/audio27.wav"/><Relationship Id="rId6" Type="http://schemas.openxmlformats.org/officeDocument/2006/relationships/image" Target="../media/image79.png"/><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audio" Target="../media/audio28.wav"/><Relationship Id="rId6" Type="http://schemas.openxmlformats.org/officeDocument/2006/relationships/image" Target="../media/image15.png"/><Relationship Id="rId5" Type="http://schemas.openxmlformats.org/officeDocument/2006/relationships/image" Target="../media/image87.jpeg"/><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audio" Target="../media/audio2.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audio" Target="../media/audio29.wav"/><Relationship Id="rId6" Type="http://schemas.openxmlformats.org/officeDocument/2006/relationships/image" Target="../media/image9.png"/><Relationship Id="rId5" Type="http://schemas.openxmlformats.org/officeDocument/2006/relationships/image" Target="../media/image89.jpeg"/><Relationship Id="rId4" Type="http://schemas.openxmlformats.org/officeDocument/2006/relationships/image" Target="../media/image88.jpe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0.xml"/><Relationship Id="rId7"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audio" Target="../media/audio30.wav"/><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audio" Target="../media/audio31.wav"/><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audio" Target="../media/audio32.wav"/><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audio" Target="../media/audio33.wav"/><Relationship Id="rId5" Type="http://schemas.openxmlformats.org/officeDocument/2006/relationships/image" Target="../media/image9.pn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audio" Target="../media/audio34.wav"/><Relationship Id="rId6" Type="http://schemas.openxmlformats.org/officeDocument/2006/relationships/image" Target="../media/image9.png"/><Relationship Id="rId5" Type="http://schemas.openxmlformats.org/officeDocument/2006/relationships/image" Target="../media/image102.gif"/><Relationship Id="rId4" Type="http://schemas.openxmlformats.org/officeDocument/2006/relationships/image" Target="../media/image10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audio" Target="../media/audio35.wav"/><Relationship Id="rId6" Type="http://schemas.openxmlformats.org/officeDocument/2006/relationships/image" Target="../media/image9.png"/><Relationship Id="rId5" Type="http://schemas.openxmlformats.org/officeDocument/2006/relationships/image" Target="../media/image104.png"/><Relationship Id="rId4" Type="http://schemas.openxmlformats.org/officeDocument/2006/relationships/image" Target="../media/image10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audio" Target="../media/audio36.wav"/><Relationship Id="rId5" Type="http://schemas.openxmlformats.org/officeDocument/2006/relationships/image" Target="../media/image106.png"/><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audio" Target="../media/audio37.wav"/><Relationship Id="rId6" Type="http://schemas.openxmlformats.org/officeDocument/2006/relationships/image" Target="../media/image9.png"/><Relationship Id="rId5" Type="http://schemas.openxmlformats.org/officeDocument/2006/relationships/image" Target="../media/image108.gif"/><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audio" Target="../media/audio38.wav"/><Relationship Id="rId6" Type="http://schemas.openxmlformats.org/officeDocument/2006/relationships/image" Target="../media/image9.png"/><Relationship Id="rId5" Type="http://schemas.openxmlformats.org/officeDocument/2006/relationships/image" Target="../media/image110.png"/><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audio" Target="../media/audio3.wav"/><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audio" Target="../media/audio39.wav"/><Relationship Id="rId5" Type="http://schemas.openxmlformats.org/officeDocument/2006/relationships/image" Target="../media/image9.png"/><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audio" Target="../media/audio40.wav"/><Relationship Id="rId5" Type="http://schemas.openxmlformats.org/officeDocument/2006/relationships/image" Target="../media/image9.png"/><Relationship Id="rId4" Type="http://schemas.openxmlformats.org/officeDocument/2006/relationships/image" Target="../media/image112.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audio" Target="../media/audio41.wav"/><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audio" Target="../media/audio42.wav"/><Relationship Id="rId5" Type="http://schemas.openxmlformats.org/officeDocument/2006/relationships/image" Target="../media/image9.png"/><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audio" Target="../media/audio43.wav"/><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audio" Target="../media/audio44.wav"/><Relationship Id="rId5" Type="http://schemas.openxmlformats.org/officeDocument/2006/relationships/image" Target="../media/image118.png"/><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audio" Target="../media/audio45.wav"/><Relationship Id="rId5" Type="http://schemas.openxmlformats.org/officeDocument/2006/relationships/image" Target="../media/image120.png"/><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audio" Target="../media/audio46.wav"/><Relationship Id="rId5" Type="http://schemas.openxmlformats.org/officeDocument/2006/relationships/image" Target="../media/image15.png"/><Relationship Id="rId4" Type="http://schemas.openxmlformats.org/officeDocument/2006/relationships/image" Target="../media/image121.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audio" Target="../media/audio47.wav"/><Relationship Id="rId5" Type="http://schemas.openxmlformats.org/officeDocument/2006/relationships/image" Target="../media/image4.png"/><Relationship Id="rId4" Type="http://schemas.openxmlformats.org/officeDocument/2006/relationships/image" Target="../media/image12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audio" Target="../media/audio4.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audio" Target="../media/audio5.wav"/><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7.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audio" Target="../media/audio6.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audio" Target="../media/audio7.wav"/><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audio" Target="../media/audio8.wav"/><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3.jpg"/>
          <p:cNvPicPr>
            <a:picLocks noChangeAspect="1"/>
          </p:cNvPicPr>
          <p:nvPr/>
        </p:nvPicPr>
        <p:blipFill>
          <a:blip r:embed="rId3" cstate="print"/>
          <a:srcRect l="1142" r="1142" b="4851"/>
          <a:stretch>
            <a:fillRect/>
          </a:stretch>
        </p:blipFill>
        <p:spPr>
          <a:xfrm>
            <a:off x="0" y="-1"/>
            <a:ext cx="9144000" cy="6858001"/>
          </a:xfrm>
          <a:prstGeom prst="rect">
            <a:avLst/>
          </a:prstGeom>
        </p:spPr>
      </p:pic>
      <p:pic>
        <p:nvPicPr>
          <p:cNvPr id="4" name="Picture 4" descr="http://www.kssp.in/sites/default/files/Gramapathram/grama%20navalibaralism_0.jpg"/>
          <p:cNvPicPr>
            <a:picLocks noChangeAspect="1" noChangeArrowheads="1"/>
          </p:cNvPicPr>
          <p:nvPr/>
        </p:nvPicPr>
        <p:blipFill>
          <a:blip r:embed="rId4" cstate="print"/>
          <a:srcRect l="3651" t="5422" r="89633" b="70613"/>
          <a:stretch>
            <a:fillRect/>
          </a:stretch>
        </p:blipFill>
        <p:spPr bwMode="auto">
          <a:xfrm flipH="1">
            <a:off x="8388424" y="332656"/>
            <a:ext cx="419425" cy="72008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7" name="Picture 3" descr="footprints"/>
          <p:cNvPicPr>
            <a:picLocks noChangeAspect="1" noChangeArrowheads="1"/>
          </p:cNvPicPr>
          <p:nvPr/>
        </p:nvPicPr>
        <p:blipFill>
          <a:blip r:embed="rId4" cstate="print"/>
          <a:srcRect/>
          <a:stretch>
            <a:fillRect/>
          </a:stretch>
        </p:blipFill>
        <p:spPr bwMode="auto">
          <a:xfrm>
            <a:off x="2160588" y="0"/>
            <a:ext cx="4822825" cy="6858000"/>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AutoShape 2" descr="Image result for brain size for afarensis to sapiens"/>
          <p:cNvSpPr>
            <a:spLocks noChangeAspect="1" noChangeArrowheads="1"/>
          </p:cNvSpPr>
          <p:nvPr/>
        </p:nvSpPr>
        <p:spPr bwMode="auto">
          <a:xfrm>
            <a:off x="155575" y="-1790700"/>
            <a:ext cx="4981575" cy="3743325"/>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272388" name="AutoShape 4" descr="Image result for brain size for afarensis to sapiens"/>
          <p:cNvSpPr>
            <a:spLocks noChangeAspect="1" noChangeArrowheads="1"/>
          </p:cNvSpPr>
          <p:nvPr/>
        </p:nvSpPr>
        <p:spPr bwMode="auto">
          <a:xfrm>
            <a:off x="1259632" y="2105472"/>
            <a:ext cx="4981575" cy="3743325"/>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272389" name="Picture 5"/>
          <p:cNvPicPr>
            <a:picLocks noChangeAspect="1" noChangeArrowheads="1"/>
          </p:cNvPicPr>
          <p:nvPr/>
        </p:nvPicPr>
        <p:blipFill>
          <a:blip r:embed="rId4" cstate="print"/>
          <a:srcRect l="5316" t="45800" r="37694" b="24800"/>
          <a:stretch>
            <a:fillRect/>
          </a:stretch>
        </p:blipFill>
        <p:spPr bwMode="auto">
          <a:xfrm>
            <a:off x="210518" y="1124744"/>
            <a:ext cx="8933482" cy="2592288"/>
          </a:xfrm>
          <a:prstGeom prst="rect">
            <a:avLst/>
          </a:prstGeom>
          <a:noFill/>
          <a:ln w="9525">
            <a:noFill/>
            <a:miter lim="800000"/>
            <a:headEnd/>
            <a:tailEnd/>
          </a:ln>
        </p:spPr>
      </p:pic>
      <p:pic>
        <p:nvPicPr>
          <p:cNvPr id="61441" name="Picture 1"/>
          <p:cNvPicPr>
            <a:picLocks noChangeAspect="1" noChangeArrowheads="1"/>
          </p:cNvPicPr>
          <p:nvPr/>
        </p:nvPicPr>
        <p:blipFill>
          <a:blip r:embed="rId5" cstate="print"/>
          <a:srcRect/>
          <a:stretch>
            <a:fillRect/>
          </a:stretch>
        </p:blipFill>
        <p:spPr bwMode="auto">
          <a:xfrm>
            <a:off x="0" y="3933056"/>
            <a:ext cx="3362325" cy="1028700"/>
          </a:xfrm>
          <a:prstGeom prst="rect">
            <a:avLst/>
          </a:prstGeom>
          <a:noFill/>
          <a:ln w="9525">
            <a:noFill/>
            <a:miter lim="800000"/>
            <a:headEnd/>
            <a:tailEnd/>
          </a:ln>
          <a:effectLst/>
        </p:spPr>
      </p:pic>
      <p:pic>
        <p:nvPicPr>
          <p:cNvPr id="61442" name="Picture 2"/>
          <p:cNvPicPr>
            <a:picLocks noChangeAspect="1" noChangeArrowheads="1"/>
          </p:cNvPicPr>
          <p:nvPr/>
        </p:nvPicPr>
        <p:blipFill>
          <a:blip r:embed="rId6" cstate="print"/>
          <a:srcRect/>
          <a:stretch>
            <a:fillRect/>
          </a:stretch>
        </p:blipFill>
        <p:spPr bwMode="auto">
          <a:xfrm>
            <a:off x="7077075" y="3905672"/>
            <a:ext cx="2066925" cy="1019175"/>
          </a:xfrm>
          <a:prstGeom prst="rect">
            <a:avLst/>
          </a:prstGeom>
          <a:noFill/>
          <a:ln w="9525">
            <a:noFill/>
            <a:miter lim="800000"/>
            <a:headEnd/>
            <a:tailEnd/>
          </a:ln>
          <a:effectLst/>
        </p:spPr>
      </p:pic>
      <p:pic>
        <p:nvPicPr>
          <p:cNvPr id="7" name="Recorded Sound">
            <a:hlinkClick r:id="" action="ppaction://media"/>
          </p:cNvPr>
          <p:cNvPicPr>
            <a:picLocks noRot="1" noChangeAspect="1"/>
          </p:cNvPicPr>
          <p:nvPr>
            <a:wavAudioFile r:embed="rId1" name="Recorded Sound"/>
          </p:nvPr>
        </p:nvPicPr>
        <p:blipFill>
          <a:blip r:embed="rId7"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lucy walking"/>
          <p:cNvPicPr>
            <a:picLocks noChangeAspect="1" noChangeArrowheads="1"/>
          </p:cNvPicPr>
          <p:nvPr/>
        </p:nvPicPr>
        <p:blipFill>
          <a:blip r:embed="rId3" cstate="print"/>
          <a:srcRect l="9175" t="4124" r="22933" b="2409"/>
          <a:stretch>
            <a:fillRect/>
          </a:stretch>
        </p:blipFill>
        <p:spPr bwMode="auto">
          <a:xfrm>
            <a:off x="0" y="0"/>
            <a:ext cx="3707904" cy="6858000"/>
          </a:xfrm>
          <a:prstGeom prst="rect">
            <a:avLst/>
          </a:prstGeom>
          <a:noFill/>
        </p:spPr>
      </p:pic>
      <p:pic>
        <p:nvPicPr>
          <p:cNvPr id="1028" name="Picture 4" descr="Image result for hand dexterity"/>
          <p:cNvPicPr>
            <a:picLocks noChangeAspect="1" noChangeArrowheads="1"/>
          </p:cNvPicPr>
          <p:nvPr/>
        </p:nvPicPr>
        <p:blipFill>
          <a:blip r:embed="rId4" cstate="print"/>
          <a:srcRect/>
          <a:stretch>
            <a:fillRect/>
          </a:stretch>
        </p:blipFill>
        <p:spPr bwMode="auto">
          <a:xfrm>
            <a:off x="4499992" y="0"/>
            <a:ext cx="4104456" cy="2828925"/>
          </a:xfrm>
          <a:prstGeom prst="rect">
            <a:avLst/>
          </a:prstGeom>
          <a:noFill/>
        </p:spPr>
      </p:pic>
      <p:pic>
        <p:nvPicPr>
          <p:cNvPr id="1030" name="Picture 6" descr="http://www.indianlink.com.au/wp-content/uploads/2015/03/gossip-girl.jpg"/>
          <p:cNvPicPr>
            <a:picLocks noChangeAspect="1" noChangeArrowheads="1"/>
          </p:cNvPicPr>
          <p:nvPr/>
        </p:nvPicPr>
        <p:blipFill>
          <a:blip r:embed="rId5" cstate="print"/>
          <a:srcRect/>
          <a:stretch>
            <a:fillRect/>
          </a:stretch>
        </p:blipFill>
        <p:spPr bwMode="auto">
          <a:xfrm>
            <a:off x="4499992" y="2852936"/>
            <a:ext cx="4104456" cy="2356551"/>
          </a:xfrm>
          <a:prstGeom prst="rect">
            <a:avLst/>
          </a:prstGeom>
          <a:noFill/>
        </p:spPr>
      </p:pic>
      <p:pic>
        <p:nvPicPr>
          <p:cNvPr id="1034" name="Picture 10" descr="Image result for language"/>
          <p:cNvPicPr>
            <a:picLocks noChangeAspect="1" noChangeArrowheads="1"/>
          </p:cNvPicPr>
          <p:nvPr/>
        </p:nvPicPr>
        <p:blipFill>
          <a:blip r:embed="rId6" cstate="print"/>
          <a:srcRect/>
          <a:stretch>
            <a:fillRect/>
          </a:stretch>
        </p:blipFill>
        <p:spPr bwMode="auto">
          <a:xfrm>
            <a:off x="4499992" y="4941893"/>
            <a:ext cx="4104456" cy="1916107"/>
          </a:xfrm>
          <a:prstGeom prst="rect">
            <a:avLst/>
          </a:prstGeom>
          <a:noFill/>
        </p:spPr>
      </p:pic>
      <p:pic>
        <p:nvPicPr>
          <p:cNvPr id="6" name="Recorded Sound">
            <a:hlinkClick r:id="" action="ppaction://media"/>
          </p:cNvPr>
          <p:cNvPicPr>
            <a:picLocks noRot="1" noChangeAspect="1"/>
          </p:cNvPicPr>
          <p:nvPr>
            <a:wavAudioFile r:embed="rId1" name="Recorded Sound"/>
          </p:nvPr>
        </p:nvPicPr>
        <p:blipFill>
          <a:blip r:embed="rId7"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FigVI9"/>
          <p:cNvPicPr>
            <a:picLocks noChangeAspect="1" noChangeArrowheads="1"/>
          </p:cNvPicPr>
          <p:nvPr/>
        </p:nvPicPr>
        <p:blipFill>
          <a:blip r:embed="rId4" cstate="print"/>
          <a:srcRect l="4770" r="10154"/>
          <a:stretch>
            <a:fillRect/>
          </a:stretch>
        </p:blipFill>
        <p:spPr bwMode="auto">
          <a:xfrm>
            <a:off x="3455368" y="0"/>
            <a:ext cx="5688632" cy="6858000"/>
          </a:xfrm>
          <a:prstGeom prst="rect">
            <a:avLst/>
          </a:prstGeom>
          <a:noFill/>
        </p:spPr>
      </p:pic>
      <p:pic>
        <p:nvPicPr>
          <p:cNvPr id="146436" name="Picture 4"/>
          <p:cNvPicPr>
            <a:picLocks noChangeAspect="1" noChangeArrowheads="1"/>
          </p:cNvPicPr>
          <p:nvPr/>
        </p:nvPicPr>
        <p:blipFill>
          <a:blip r:embed="rId5" cstate="print"/>
          <a:srcRect l="6688" t="26748" r="24013"/>
          <a:stretch>
            <a:fillRect/>
          </a:stretch>
        </p:blipFill>
        <p:spPr bwMode="auto">
          <a:xfrm>
            <a:off x="0" y="3479087"/>
            <a:ext cx="4270980" cy="3378913"/>
          </a:xfrm>
          <a:prstGeom prst="rect">
            <a:avLst/>
          </a:prstGeom>
          <a:noFill/>
          <a:ln w="9525">
            <a:noFill/>
            <a:miter lim="800000"/>
            <a:headEnd/>
            <a:tailEnd/>
          </a:ln>
          <a:effectLst/>
        </p:spPr>
      </p:pic>
      <p:pic>
        <p:nvPicPr>
          <p:cNvPr id="54274" name="Picture 2" descr="Image result for threading a needle"/>
          <p:cNvPicPr>
            <a:picLocks noChangeAspect="1" noChangeArrowheads="1"/>
          </p:cNvPicPr>
          <p:nvPr/>
        </p:nvPicPr>
        <p:blipFill>
          <a:blip r:embed="rId6" cstate="print"/>
          <a:srcRect/>
          <a:stretch>
            <a:fillRect/>
          </a:stretch>
        </p:blipFill>
        <p:spPr bwMode="auto">
          <a:xfrm>
            <a:off x="0" y="620688"/>
            <a:ext cx="3360799" cy="2232248"/>
          </a:xfrm>
          <a:prstGeom prst="rect">
            <a:avLst/>
          </a:prstGeom>
          <a:noFill/>
        </p:spPr>
      </p:pic>
      <p:pic>
        <p:nvPicPr>
          <p:cNvPr id="5" name="Recorded Sound">
            <a:hlinkClick r:id="" action="ppaction://media"/>
          </p:cNvPr>
          <p:cNvPicPr>
            <a:picLocks noRot="1" noChangeAspect="1"/>
          </p:cNvPicPr>
          <p:nvPr>
            <a:wavAudioFile r:embed="rId1" name="Recorded Sound"/>
          </p:nvPr>
        </p:nvPicPr>
        <p:blipFill>
          <a:blip r:embed="rId7" cstate="print"/>
          <a:stretch>
            <a:fillRect/>
          </a:stretch>
        </p:blipFill>
        <p:spPr>
          <a:xfrm>
            <a:off x="8748464"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2098" name="Picture 2" descr="Habilis"/>
          <p:cNvPicPr>
            <a:picLocks noChangeAspect="1" noChangeArrowheads="1"/>
          </p:cNvPicPr>
          <p:nvPr/>
        </p:nvPicPr>
        <p:blipFill>
          <a:blip r:embed="rId4" cstate="print"/>
          <a:srcRect/>
          <a:stretch>
            <a:fillRect/>
          </a:stretch>
        </p:blipFill>
        <p:spPr bwMode="auto">
          <a:xfrm>
            <a:off x="179513" y="0"/>
            <a:ext cx="2739653" cy="2708920"/>
          </a:xfrm>
          <a:prstGeom prst="rect">
            <a:avLst/>
          </a:prstGeom>
          <a:noFill/>
        </p:spPr>
      </p:pic>
      <p:pic>
        <p:nvPicPr>
          <p:cNvPr id="132102" name="Picture 6" descr="Untitled-1"/>
          <p:cNvPicPr>
            <a:picLocks noChangeAspect="1" noChangeArrowheads="1"/>
          </p:cNvPicPr>
          <p:nvPr/>
        </p:nvPicPr>
        <p:blipFill>
          <a:blip r:embed="rId5" cstate="print"/>
          <a:srcRect/>
          <a:stretch>
            <a:fillRect/>
          </a:stretch>
        </p:blipFill>
        <p:spPr bwMode="auto">
          <a:xfrm>
            <a:off x="179512" y="2636912"/>
            <a:ext cx="3203848" cy="386829"/>
          </a:xfrm>
          <a:prstGeom prst="rect">
            <a:avLst/>
          </a:prstGeom>
          <a:noFill/>
        </p:spPr>
      </p:pic>
      <p:pic>
        <p:nvPicPr>
          <p:cNvPr id="4" name="Picture 4"/>
          <p:cNvPicPr>
            <a:picLocks noChangeAspect="1" noChangeArrowheads="1"/>
          </p:cNvPicPr>
          <p:nvPr/>
        </p:nvPicPr>
        <p:blipFill>
          <a:blip r:embed="rId6" cstate="print"/>
          <a:srcRect/>
          <a:stretch>
            <a:fillRect/>
          </a:stretch>
        </p:blipFill>
        <p:spPr bwMode="auto">
          <a:xfrm>
            <a:off x="5374298" y="0"/>
            <a:ext cx="3769702" cy="2780928"/>
          </a:xfrm>
          <a:prstGeom prst="rect">
            <a:avLst/>
          </a:prstGeom>
          <a:noFill/>
          <a:ln w="9525">
            <a:noFill/>
            <a:miter lim="800000"/>
            <a:headEnd/>
            <a:tailEnd/>
          </a:ln>
          <a:effectLst/>
        </p:spPr>
      </p:pic>
      <p:pic>
        <p:nvPicPr>
          <p:cNvPr id="5" name="Picture 3"/>
          <p:cNvPicPr>
            <a:picLocks noChangeAspect="1" noChangeArrowheads="1"/>
          </p:cNvPicPr>
          <p:nvPr/>
        </p:nvPicPr>
        <p:blipFill>
          <a:blip r:embed="rId7" cstate="print"/>
          <a:srcRect/>
          <a:stretch>
            <a:fillRect/>
          </a:stretch>
        </p:blipFill>
        <p:spPr bwMode="auto">
          <a:xfrm>
            <a:off x="0" y="3140967"/>
            <a:ext cx="2699792" cy="3239751"/>
          </a:xfrm>
          <a:prstGeom prst="rect">
            <a:avLst/>
          </a:prstGeom>
          <a:noFill/>
          <a:ln w="9525">
            <a:noFill/>
            <a:miter lim="800000"/>
            <a:headEnd/>
            <a:tailEnd/>
          </a:ln>
          <a:effectLst/>
        </p:spPr>
      </p:pic>
      <p:sp>
        <p:nvSpPr>
          <p:cNvPr id="6" name="Text Box 4"/>
          <p:cNvSpPr txBox="1">
            <a:spLocks noChangeArrowheads="1"/>
          </p:cNvSpPr>
          <p:nvPr/>
        </p:nvSpPr>
        <p:spPr bwMode="auto">
          <a:xfrm>
            <a:off x="8107526" y="1821786"/>
            <a:ext cx="1036474" cy="369332"/>
          </a:xfrm>
          <a:prstGeom prst="rect">
            <a:avLst/>
          </a:prstGeom>
          <a:noFill/>
          <a:ln w="9525">
            <a:noFill/>
            <a:miter lim="800000"/>
            <a:headEnd/>
            <a:tailEnd/>
          </a:ln>
          <a:effectLst/>
        </p:spPr>
        <p:txBody>
          <a:bodyPr wrap="square">
            <a:spAutoFit/>
          </a:bodyPr>
          <a:lstStyle/>
          <a:p>
            <a:pPr>
              <a:spcBef>
                <a:spcPct val="50000"/>
              </a:spcBef>
            </a:pPr>
            <a:endParaRPr lang="en-US"/>
          </a:p>
        </p:txBody>
      </p:sp>
      <p:pic>
        <p:nvPicPr>
          <p:cNvPr id="7" name="Picture 8" descr="Untitled-1"/>
          <p:cNvPicPr>
            <a:picLocks noChangeAspect="1" noChangeArrowheads="1"/>
          </p:cNvPicPr>
          <p:nvPr/>
        </p:nvPicPr>
        <p:blipFill>
          <a:blip r:embed="rId8" cstate="print"/>
          <a:srcRect/>
          <a:stretch>
            <a:fillRect/>
          </a:stretch>
        </p:blipFill>
        <p:spPr bwMode="auto">
          <a:xfrm>
            <a:off x="0" y="6512130"/>
            <a:ext cx="3203849" cy="345870"/>
          </a:xfrm>
          <a:prstGeom prst="rect">
            <a:avLst/>
          </a:prstGeom>
          <a:noFill/>
        </p:spPr>
      </p:pic>
      <p:pic>
        <p:nvPicPr>
          <p:cNvPr id="8" name="Picture 3"/>
          <p:cNvPicPr>
            <a:picLocks noChangeAspect="1" noChangeArrowheads="1"/>
          </p:cNvPicPr>
          <p:nvPr/>
        </p:nvPicPr>
        <p:blipFill>
          <a:blip r:embed="rId9" cstate="print"/>
          <a:srcRect l="8163" t="5882" r="9184"/>
          <a:stretch>
            <a:fillRect/>
          </a:stretch>
        </p:blipFill>
        <p:spPr bwMode="auto">
          <a:xfrm>
            <a:off x="3563888" y="2996952"/>
            <a:ext cx="3022210" cy="3183747"/>
          </a:xfrm>
          <a:prstGeom prst="rect">
            <a:avLst/>
          </a:prstGeom>
          <a:noFill/>
          <a:ln w="9525">
            <a:noFill/>
            <a:miter lim="800000"/>
            <a:headEnd/>
            <a:tailEnd/>
          </a:ln>
          <a:effectLst/>
        </p:spPr>
      </p:pic>
      <p:pic>
        <p:nvPicPr>
          <p:cNvPr id="9" name="Picture 4" descr="Untitled-1"/>
          <p:cNvPicPr>
            <a:picLocks noChangeAspect="1" noChangeArrowheads="1"/>
          </p:cNvPicPr>
          <p:nvPr/>
        </p:nvPicPr>
        <p:blipFill>
          <a:blip r:embed="rId10" cstate="print"/>
          <a:srcRect/>
          <a:stretch>
            <a:fillRect/>
          </a:stretch>
        </p:blipFill>
        <p:spPr bwMode="auto">
          <a:xfrm>
            <a:off x="3491880" y="6309320"/>
            <a:ext cx="3020967" cy="548680"/>
          </a:xfrm>
          <a:prstGeom prst="rect">
            <a:avLst/>
          </a:prstGeom>
          <a:noFill/>
        </p:spPr>
      </p:pic>
      <p:pic>
        <p:nvPicPr>
          <p:cNvPr id="10" name="Picture 4"/>
          <p:cNvPicPr>
            <a:picLocks noChangeAspect="1" noChangeArrowheads="1"/>
          </p:cNvPicPr>
          <p:nvPr/>
        </p:nvPicPr>
        <p:blipFill>
          <a:blip r:embed="rId11" cstate="print"/>
          <a:srcRect/>
          <a:stretch>
            <a:fillRect/>
          </a:stretch>
        </p:blipFill>
        <p:spPr bwMode="auto">
          <a:xfrm rot="5400000">
            <a:off x="5957754" y="3671755"/>
            <a:ext cx="3881720" cy="2490771"/>
          </a:xfrm>
          <a:prstGeom prst="rect">
            <a:avLst/>
          </a:prstGeom>
          <a:noFill/>
          <a:ln w="9525">
            <a:noFill/>
            <a:miter lim="800000"/>
            <a:headEnd/>
            <a:tailEnd/>
          </a:ln>
          <a:effectLst/>
        </p:spPr>
      </p:pic>
      <p:pic>
        <p:nvPicPr>
          <p:cNvPr id="11" name="Recorded Sound">
            <a:hlinkClick r:id="" action="ppaction://media"/>
          </p:cNvPr>
          <p:cNvPicPr>
            <a:picLocks noRot="1" noChangeAspect="1"/>
          </p:cNvPicPr>
          <p:nvPr>
            <a:wavAudioFile r:embed="rId1" name="Recorded Sound"/>
          </p:nvPr>
        </p:nvPicPr>
        <p:blipFill>
          <a:blip r:embed="rId12"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1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050" name="Picture 2" descr="Homo Erectus fire"/>
          <p:cNvPicPr>
            <a:picLocks noChangeAspect="1" noChangeArrowheads="1"/>
          </p:cNvPicPr>
          <p:nvPr/>
        </p:nvPicPr>
        <p:blipFill>
          <a:blip r:embed="rId4" cstate="print"/>
          <a:srcRect/>
          <a:stretch>
            <a:fillRect/>
          </a:stretch>
        </p:blipFill>
        <p:spPr bwMode="auto">
          <a:xfrm>
            <a:off x="0" y="365125"/>
            <a:ext cx="9144000" cy="6129338"/>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AutoShape 2" descr="Denisovan Punnett39s Square The Denisovans Ancient Humans Discovere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9" name="Picture 8" descr="hominin evolution.jpg"/>
          <p:cNvPicPr>
            <a:picLocks noChangeAspect="1"/>
          </p:cNvPicPr>
          <p:nvPr/>
        </p:nvPicPr>
        <p:blipFill>
          <a:blip r:embed="rId4" cstate="print"/>
          <a:stretch>
            <a:fillRect/>
          </a:stretch>
        </p:blipFill>
        <p:spPr>
          <a:xfrm>
            <a:off x="0" y="414337"/>
            <a:ext cx="9144000" cy="6029325"/>
          </a:xfrm>
          <a:prstGeom prst="rect">
            <a:avLst/>
          </a:prstGeom>
        </p:spPr>
      </p:pic>
      <p:sp>
        <p:nvSpPr>
          <p:cNvPr id="10" name="TextBox 9"/>
          <p:cNvSpPr txBox="1"/>
          <p:nvPr/>
        </p:nvSpPr>
        <p:spPr>
          <a:xfrm>
            <a:off x="3131840" y="1484784"/>
            <a:ext cx="1368152" cy="307777"/>
          </a:xfrm>
          <a:prstGeom prst="rect">
            <a:avLst/>
          </a:prstGeom>
          <a:noFill/>
        </p:spPr>
        <p:txBody>
          <a:bodyPr wrap="square" rtlCol="0">
            <a:spAutoFit/>
          </a:bodyPr>
          <a:lstStyle/>
          <a:p>
            <a:pPr algn="ctr"/>
            <a:r>
              <a:rPr lang="en-US" sz="1400" i="1" dirty="0" smtClean="0"/>
              <a:t>H </a:t>
            </a:r>
            <a:r>
              <a:rPr lang="en-US" sz="1400" i="1" dirty="0" err="1" smtClean="0"/>
              <a:t>florensis</a:t>
            </a:r>
            <a:endParaRPr lang="en-IN" sz="1400" i="1" dirty="0"/>
          </a:p>
        </p:txBody>
      </p:sp>
      <p:pic>
        <p:nvPicPr>
          <p:cNvPr id="5"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AutoShape 2" descr="Denisovan Punnett39s Square The Denisovans Ancient Humans Discovere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9" name="Picture 8" descr="hominin evolution.jpg"/>
          <p:cNvPicPr>
            <a:picLocks noChangeAspect="1"/>
          </p:cNvPicPr>
          <p:nvPr/>
        </p:nvPicPr>
        <p:blipFill>
          <a:blip r:embed="rId4" cstate="print"/>
          <a:srcRect l="64175" t="-160" r="-891" b="74244"/>
          <a:stretch>
            <a:fillRect/>
          </a:stretch>
        </p:blipFill>
        <p:spPr>
          <a:xfrm>
            <a:off x="1691680" y="0"/>
            <a:ext cx="5975164" cy="2780928"/>
          </a:xfrm>
          <a:prstGeom prst="rect">
            <a:avLst/>
          </a:prstGeom>
        </p:spPr>
      </p:pic>
      <p:grpSp>
        <p:nvGrpSpPr>
          <p:cNvPr id="8" name="Group 7"/>
          <p:cNvGrpSpPr/>
          <p:nvPr/>
        </p:nvGrpSpPr>
        <p:grpSpPr>
          <a:xfrm>
            <a:off x="899592" y="2996952"/>
            <a:ext cx="7488832" cy="3861048"/>
            <a:chOff x="971600" y="2996952"/>
            <a:chExt cx="7488832" cy="3861048"/>
          </a:xfrm>
        </p:grpSpPr>
        <p:pic>
          <p:nvPicPr>
            <p:cNvPr id="6" name="Picture 2" descr="Image result for neanderthal denisovan sapiens"/>
            <p:cNvPicPr>
              <a:picLocks noChangeAspect="1" noChangeArrowheads="1"/>
            </p:cNvPicPr>
            <p:nvPr/>
          </p:nvPicPr>
          <p:blipFill>
            <a:blip r:embed="rId5" cstate="print"/>
            <a:srcRect t="5871" r="1415"/>
            <a:stretch>
              <a:fillRect/>
            </a:stretch>
          </p:blipFill>
          <p:spPr bwMode="auto">
            <a:xfrm>
              <a:off x="971600" y="2996952"/>
              <a:ext cx="7488832" cy="3861048"/>
            </a:xfrm>
            <a:prstGeom prst="rect">
              <a:avLst/>
            </a:prstGeom>
            <a:noFill/>
            <a:ln w="9525">
              <a:noFill/>
              <a:miter lim="800000"/>
              <a:headEnd/>
              <a:tailEnd/>
            </a:ln>
          </p:spPr>
        </p:pic>
        <p:pic>
          <p:nvPicPr>
            <p:cNvPr id="7" name="Picture 2" descr="Image result for neanderthal denisovan sapiens"/>
            <p:cNvPicPr>
              <a:picLocks noChangeAspect="1" noChangeArrowheads="1"/>
            </p:cNvPicPr>
            <p:nvPr/>
          </p:nvPicPr>
          <p:blipFill>
            <a:blip r:embed="rId5" cstate="print"/>
            <a:srcRect l="44553" r="37450" b="92978"/>
            <a:stretch>
              <a:fillRect/>
            </a:stretch>
          </p:blipFill>
          <p:spPr bwMode="auto">
            <a:xfrm>
              <a:off x="4355976" y="4509120"/>
              <a:ext cx="1367136" cy="288032"/>
            </a:xfrm>
            <a:prstGeom prst="rect">
              <a:avLst/>
            </a:prstGeom>
            <a:noFill/>
            <a:ln w="9525">
              <a:noFill/>
              <a:miter lim="800000"/>
              <a:headEnd/>
              <a:tailEnd/>
            </a:ln>
          </p:spPr>
        </p:pic>
      </p:grpSp>
      <p:pic>
        <p:nvPicPr>
          <p:cNvPr id="10"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8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a:blip r:embed="rId4" cstate="print"/>
          <a:srcRect l="3334" t="6894" r="2499" b="1822"/>
          <a:stretch>
            <a:fillRect/>
          </a:stretch>
        </p:blipFill>
        <p:spPr bwMode="auto">
          <a:xfrm>
            <a:off x="0" y="0"/>
            <a:ext cx="5268740" cy="3356992"/>
          </a:xfrm>
          <a:prstGeom prst="rect">
            <a:avLst/>
          </a:prstGeom>
          <a:noFill/>
          <a:ln w="9525">
            <a:noFill/>
            <a:miter lim="800000"/>
            <a:headEnd/>
            <a:tailEnd/>
          </a:ln>
          <a:effectLst/>
        </p:spPr>
      </p:pic>
      <p:pic>
        <p:nvPicPr>
          <p:cNvPr id="5" name="Picture 2" descr="477px-Neanderthal_child"/>
          <p:cNvPicPr>
            <a:picLocks noChangeAspect="1" noChangeArrowheads="1"/>
          </p:cNvPicPr>
          <p:nvPr/>
        </p:nvPicPr>
        <p:blipFill>
          <a:blip r:embed="rId5" cstate="print"/>
          <a:srcRect/>
          <a:stretch>
            <a:fillRect/>
          </a:stretch>
        </p:blipFill>
        <p:spPr bwMode="auto">
          <a:xfrm>
            <a:off x="5652120" y="0"/>
            <a:ext cx="2674714" cy="3356992"/>
          </a:xfrm>
          <a:prstGeom prst="rect">
            <a:avLst/>
          </a:prstGeom>
          <a:noFill/>
        </p:spPr>
      </p:pic>
      <p:pic>
        <p:nvPicPr>
          <p:cNvPr id="6" name="Picture 2" descr="Burial"/>
          <p:cNvPicPr>
            <a:picLocks noChangeAspect="1" noChangeArrowheads="1"/>
          </p:cNvPicPr>
          <p:nvPr/>
        </p:nvPicPr>
        <p:blipFill>
          <a:blip r:embed="rId6" cstate="print"/>
          <a:srcRect/>
          <a:stretch>
            <a:fillRect/>
          </a:stretch>
        </p:blipFill>
        <p:spPr bwMode="auto">
          <a:xfrm>
            <a:off x="0" y="3354387"/>
            <a:ext cx="9144000" cy="3503613"/>
          </a:xfrm>
          <a:prstGeom prst="rect">
            <a:avLst/>
          </a:prstGeom>
          <a:noFill/>
        </p:spPr>
      </p:pic>
      <p:pic>
        <p:nvPicPr>
          <p:cNvPr id="7" name="Recorded Sound">
            <a:hlinkClick r:id="" action="ppaction://media"/>
          </p:cNvPr>
          <p:cNvPicPr>
            <a:picLocks noRot="1" noChangeAspect="1"/>
          </p:cNvPicPr>
          <p:nvPr>
            <a:wavAudioFile r:embed="rId1" name="Recorded Sound"/>
          </p:nvPr>
        </p:nvPicPr>
        <p:blipFill>
          <a:blip r:embed="rId7"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apiens tools"/>
          <p:cNvPicPr>
            <a:picLocks noChangeAspect="1" noChangeArrowheads="1"/>
          </p:cNvPicPr>
          <p:nvPr/>
        </p:nvPicPr>
        <p:blipFill>
          <a:blip r:embed="rId4" cstate="print"/>
          <a:srcRect/>
          <a:stretch>
            <a:fillRect/>
          </a:stretch>
        </p:blipFill>
        <p:spPr bwMode="auto">
          <a:xfrm rot="5400000">
            <a:off x="746133" y="-746133"/>
            <a:ext cx="3583790" cy="5076056"/>
          </a:xfrm>
          <a:prstGeom prst="rect">
            <a:avLst/>
          </a:prstGeom>
          <a:noFill/>
        </p:spPr>
      </p:pic>
      <p:pic>
        <p:nvPicPr>
          <p:cNvPr id="4" name="Picture 2" descr="art 22000"/>
          <p:cNvPicPr>
            <a:picLocks noChangeAspect="1" noChangeArrowheads="1"/>
          </p:cNvPicPr>
          <p:nvPr/>
        </p:nvPicPr>
        <p:blipFill>
          <a:blip r:embed="rId5" cstate="print"/>
          <a:srcRect/>
          <a:stretch>
            <a:fillRect/>
          </a:stretch>
        </p:blipFill>
        <p:spPr bwMode="auto">
          <a:xfrm>
            <a:off x="5148064" y="-1"/>
            <a:ext cx="3995936" cy="4976201"/>
          </a:xfrm>
          <a:prstGeom prst="rect">
            <a:avLst/>
          </a:prstGeom>
          <a:noFill/>
        </p:spPr>
      </p:pic>
      <p:pic>
        <p:nvPicPr>
          <p:cNvPr id="5" name="Picture 2" descr="art 24000yrs"/>
          <p:cNvPicPr>
            <a:picLocks noChangeAspect="1" noChangeArrowheads="1"/>
          </p:cNvPicPr>
          <p:nvPr/>
        </p:nvPicPr>
        <p:blipFill>
          <a:blip r:embed="rId6" cstate="print"/>
          <a:srcRect/>
          <a:stretch>
            <a:fillRect/>
          </a:stretch>
        </p:blipFill>
        <p:spPr bwMode="auto">
          <a:xfrm>
            <a:off x="0" y="3526515"/>
            <a:ext cx="2339752" cy="3331485"/>
          </a:xfrm>
          <a:prstGeom prst="rect">
            <a:avLst/>
          </a:prstGeom>
          <a:noFill/>
        </p:spPr>
      </p:pic>
      <p:pic>
        <p:nvPicPr>
          <p:cNvPr id="69634" name="Picture 2" descr="Burial and Cremation   Upper Paleolithic Europe       Grave goods: beads, animal teeth [time &amp;        labor intensive – ..."/>
          <p:cNvPicPr>
            <a:picLocks noChangeAspect="1" noChangeArrowheads="1"/>
          </p:cNvPicPr>
          <p:nvPr/>
        </p:nvPicPr>
        <p:blipFill>
          <a:blip r:embed="rId7" cstate="print"/>
          <a:srcRect l="65422" t="26307" r="1348" b="10001"/>
          <a:stretch>
            <a:fillRect/>
          </a:stretch>
        </p:blipFill>
        <p:spPr bwMode="auto">
          <a:xfrm>
            <a:off x="2627784" y="3545632"/>
            <a:ext cx="2304256" cy="3312368"/>
          </a:xfrm>
          <a:prstGeom prst="rect">
            <a:avLst/>
          </a:prstGeom>
          <a:noFill/>
        </p:spPr>
      </p:pic>
      <p:pic>
        <p:nvPicPr>
          <p:cNvPr id="69636" name="Picture 4" descr="‘Modern’ Behavior in MSA Blombos Cave, South  Africa, 75,000 cross-  hatched ochre Blombos Cave -Shells  drilled with ho..."/>
          <p:cNvPicPr>
            <a:picLocks noChangeAspect="1" noChangeArrowheads="1"/>
          </p:cNvPicPr>
          <p:nvPr/>
        </p:nvPicPr>
        <p:blipFill>
          <a:blip r:embed="rId8" cstate="print"/>
          <a:srcRect l="50681" t="27143" b="42396"/>
          <a:stretch>
            <a:fillRect/>
          </a:stretch>
        </p:blipFill>
        <p:spPr bwMode="auto">
          <a:xfrm>
            <a:off x="5161449" y="5013176"/>
            <a:ext cx="3982551" cy="1844824"/>
          </a:xfrm>
          <a:prstGeom prst="rect">
            <a:avLst/>
          </a:prstGeom>
          <a:noFill/>
        </p:spPr>
      </p:pic>
      <p:pic>
        <p:nvPicPr>
          <p:cNvPr id="7" name="Recorded Sound">
            <a:hlinkClick r:id="" action="ppaction://media"/>
          </p:cNvPr>
          <p:cNvPicPr>
            <a:picLocks noRot="1" noChangeAspect="1"/>
          </p:cNvPicPr>
          <p:nvPr>
            <a:wavAudioFile r:embed="rId1" name="Recorded Sound"/>
          </p:nvPr>
        </p:nvPicPr>
        <p:blipFill>
          <a:blip r:embed="rId9"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1030" name="Picture 6" descr="American Equity Life"/>
          <p:cNvPicPr>
            <a:picLocks noChangeAspect="1" noChangeArrowheads="1"/>
          </p:cNvPicPr>
          <p:nvPr/>
        </p:nvPicPr>
        <p:blipFill>
          <a:blip r:embed="rId4" cstate="print"/>
          <a:srcRect/>
          <a:stretch>
            <a:fillRect/>
          </a:stretch>
        </p:blipFill>
        <p:spPr bwMode="auto">
          <a:xfrm>
            <a:off x="0" y="1669724"/>
            <a:ext cx="9144000" cy="3127428"/>
          </a:xfrm>
          <a:prstGeom prst="rect">
            <a:avLst/>
          </a:prstGeom>
          <a:noFill/>
        </p:spPr>
      </p:pic>
      <p:pic>
        <p:nvPicPr>
          <p:cNvPr id="11" name="Picture 4" descr="http://www.kssp.in/sites/default/files/Gramapathram/grama%20navalibaralism_0.jpg"/>
          <p:cNvPicPr>
            <a:picLocks noChangeAspect="1" noChangeArrowheads="1"/>
          </p:cNvPicPr>
          <p:nvPr/>
        </p:nvPicPr>
        <p:blipFill>
          <a:blip r:embed="rId5" cstate="print"/>
          <a:srcRect l="3651" t="5422" r="89633" b="70613"/>
          <a:stretch>
            <a:fillRect/>
          </a:stretch>
        </p:blipFill>
        <p:spPr bwMode="auto">
          <a:xfrm flipH="1">
            <a:off x="4355976" y="6021288"/>
            <a:ext cx="419425" cy="720080"/>
          </a:xfrm>
          <a:prstGeom prst="rect">
            <a:avLst/>
          </a:prstGeom>
          <a:noFill/>
        </p:spPr>
      </p:pic>
      <p:pic>
        <p:nvPicPr>
          <p:cNvPr id="8"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613525"/>
            <a:ext cx="244475" cy="244475"/>
          </a:xfrm>
          <a:prstGeom prst="rect">
            <a:avLst/>
          </a:prstGeom>
        </p:spPr>
      </p:pic>
      <p:pic>
        <p:nvPicPr>
          <p:cNvPr id="262145" name="Picture 1"/>
          <p:cNvPicPr>
            <a:picLocks noChangeAspect="1" noChangeArrowheads="1"/>
          </p:cNvPicPr>
          <p:nvPr/>
        </p:nvPicPr>
        <p:blipFill>
          <a:blip r:embed="rId7" cstate="print"/>
          <a:srcRect/>
          <a:stretch>
            <a:fillRect/>
          </a:stretch>
        </p:blipFill>
        <p:spPr bwMode="auto">
          <a:xfrm>
            <a:off x="0" y="188640"/>
            <a:ext cx="9163050" cy="1543050"/>
          </a:xfrm>
          <a:prstGeom prst="rect">
            <a:avLst/>
          </a:prstGeom>
          <a:noFill/>
          <a:ln w="9525">
            <a:noFill/>
            <a:miter lim="800000"/>
            <a:headEnd/>
            <a:tailEnd/>
          </a:ln>
          <a:effectLst/>
        </p:spPr>
      </p:pic>
      <p:pic>
        <p:nvPicPr>
          <p:cNvPr id="262146" name="Picture 2"/>
          <p:cNvPicPr>
            <a:picLocks noChangeAspect="1" noChangeArrowheads="1"/>
          </p:cNvPicPr>
          <p:nvPr/>
        </p:nvPicPr>
        <p:blipFill>
          <a:blip r:embed="rId8" cstate="print"/>
          <a:srcRect/>
          <a:stretch>
            <a:fillRect/>
          </a:stretch>
        </p:blipFill>
        <p:spPr bwMode="auto">
          <a:xfrm>
            <a:off x="1907704" y="5301208"/>
            <a:ext cx="5305425" cy="5905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7396" name="Picture 4" descr="Untitled-1"/>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4"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pic>
        <p:nvPicPr>
          <p:cNvPr id="67585" name="Picture 1"/>
          <p:cNvPicPr>
            <a:picLocks noChangeAspect="1" noChangeArrowheads="1"/>
          </p:cNvPicPr>
          <p:nvPr/>
        </p:nvPicPr>
        <p:blipFill>
          <a:blip r:embed="rId6" cstate="print"/>
          <a:srcRect/>
          <a:stretch>
            <a:fillRect/>
          </a:stretch>
        </p:blipFill>
        <p:spPr bwMode="auto">
          <a:xfrm>
            <a:off x="2699792" y="5517232"/>
            <a:ext cx="3181350" cy="5238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retrovirus"/>
          <p:cNvPicPr>
            <a:picLocks noChangeAspect="1" noChangeArrowheads="1"/>
          </p:cNvPicPr>
          <p:nvPr/>
        </p:nvPicPr>
        <p:blipFill>
          <a:blip r:embed="rId4" cstate="print"/>
          <a:srcRect/>
          <a:stretch>
            <a:fillRect/>
          </a:stretch>
        </p:blipFill>
        <p:spPr bwMode="auto">
          <a:xfrm>
            <a:off x="1371600" y="1016000"/>
            <a:ext cx="7239000" cy="5778500"/>
          </a:xfrm>
          <a:prstGeom prst="rect">
            <a:avLst/>
          </a:prstGeom>
          <a:noFill/>
        </p:spPr>
      </p:pic>
      <p:sp>
        <p:nvSpPr>
          <p:cNvPr id="251907" name="Rectangle 3"/>
          <p:cNvSpPr>
            <a:spLocks noGrp="1" noChangeArrowheads="1"/>
          </p:cNvSpPr>
          <p:nvPr>
            <p:ph type="title"/>
          </p:nvPr>
        </p:nvSpPr>
        <p:spPr>
          <a:xfrm>
            <a:off x="457200" y="0"/>
            <a:ext cx="8229600" cy="914400"/>
          </a:xfrm>
        </p:spPr>
        <p:txBody>
          <a:bodyPr/>
          <a:lstStyle/>
          <a:p>
            <a:r>
              <a:rPr lang="en-US" sz="3600" b="1">
                <a:solidFill>
                  <a:srgbClr val="CC0000"/>
                </a:solidFill>
              </a:rPr>
              <a:t>Endogenous retroviruses</a:t>
            </a:r>
          </a:p>
        </p:txBody>
      </p:sp>
      <p:sp>
        <p:nvSpPr>
          <p:cNvPr id="5" name="Oval 4"/>
          <p:cNvSpPr/>
          <p:nvPr/>
        </p:nvSpPr>
        <p:spPr>
          <a:xfrm>
            <a:off x="5076056" y="1412776"/>
            <a:ext cx="720080" cy="1728192"/>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Oval 5"/>
          <p:cNvSpPr/>
          <p:nvPr/>
        </p:nvSpPr>
        <p:spPr>
          <a:xfrm>
            <a:off x="5868144" y="1196752"/>
            <a:ext cx="720080" cy="1728192"/>
          </a:xfrm>
          <a:prstGeom prst="ellipse">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p:cNvSpPr/>
          <p:nvPr/>
        </p:nvSpPr>
        <p:spPr>
          <a:xfrm>
            <a:off x="6516216" y="764704"/>
            <a:ext cx="864096" cy="1368152"/>
          </a:xfrm>
          <a:prstGeom prst="ellipse">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8" name="Picture 4" descr="chimpanzee"/>
          <p:cNvPicPr>
            <a:picLocks noChangeAspect="1" noChangeArrowheads="1"/>
          </p:cNvPicPr>
          <p:nvPr/>
        </p:nvPicPr>
        <p:blipFill>
          <a:blip r:embed="rId4" cstate="print"/>
          <a:srcRect/>
          <a:stretch>
            <a:fillRect/>
          </a:stretch>
        </p:blipFill>
        <p:spPr bwMode="auto">
          <a:xfrm>
            <a:off x="6924675" y="0"/>
            <a:ext cx="2219325" cy="3343275"/>
          </a:xfrm>
          <a:prstGeom prst="rect">
            <a:avLst/>
          </a:prstGeom>
          <a:noFill/>
        </p:spPr>
      </p:pic>
      <p:pic>
        <p:nvPicPr>
          <p:cNvPr id="36869" name="Picture 5" descr="28671810"/>
          <p:cNvPicPr>
            <a:picLocks noChangeAspect="1" noChangeArrowheads="1"/>
          </p:cNvPicPr>
          <p:nvPr/>
        </p:nvPicPr>
        <p:blipFill>
          <a:blip r:embed="rId5" cstate="print"/>
          <a:srcRect/>
          <a:stretch>
            <a:fillRect/>
          </a:stretch>
        </p:blipFill>
        <p:spPr bwMode="auto">
          <a:xfrm>
            <a:off x="6269038" y="3306763"/>
            <a:ext cx="2874962" cy="3551237"/>
          </a:xfrm>
          <a:prstGeom prst="rect">
            <a:avLst/>
          </a:prstGeom>
          <a:noFill/>
        </p:spPr>
      </p:pic>
      <p:pic>
        <p:nvPicPr>
          <p:cNvPr id="36870" name="Picture 6" descr="orangutan"/>
          <p:cNvPicPr>
            <a:picLocks noChangeAspect="1" noChangeArrowheads="1"/>
          </p:cNvPicPr>
          <p:nvPr/>
        </p:nvPicPr>
        <p:blipFill>
          <a:blip r:embed="rId6" cstate="print"/>
          <a:srcRect/>
          <a:stretch>
            <a:fillRect/>
          </a:stretch>
        </p:blipFill>
        <p:spPr bwMode="auto">
          <a:xfrm>
            <a:off x="609600" y="3429000"/>
            <a:ext cx="1866900" cy="3111500"/>
          </a:xfrm>
          <a:prstGeom prst="rect">
            <a:avLst/>
          </a:prstGeom>
          <a:noFill/>
        </p:spPr>
      </p:pic>
      <p:pic>
        <p:nvPicPr>
          <p:cNvPr id="36871" name="Picture 7" descr="gibbon-swing"/>
          <p:cNvPicPr>
            <a:picLocks noChangeAspect="1" noChangeArrowheads="1"/>
          </p:cNvPicPr>
          <p:nvPr/>
        </p:nvPicPr>
        <p:blipFill>
          <a:blip r:embed="rId7" cstate="print"/>
          <a:srcRect/>
          <a:stretch>
            <a:fillRect/>
          </a:stretch>
        </p:blipFill>
        <p:spPr bwMode="auto">
          <a:xfrm>
            <a:off x="0" y="0"/>
            <a:ext cx="2838450" cy="3276600"/>
          </a:xfrm>
          <a:prstGeom prst="rect">
            <a:avLst/>
          </a:prstGeom>
          <a:noFill/>
        </p:spPr>
      </p:pic>
      <p:sp>
        <p:nvSpPr>
          <p:cNvPr id="36872" name="Text Box 8"/>
          <p:cNvSpPr txBox="1">
            <a:spLocks noChangeArrowheads="1"/>
          </p:cNvSpPr>
          <p:nvPr/>
        </p:nvSpPr>
        <p:spPr bwMode="auto">
          <a:xfrm>
            <a:off x="1752600" y="2743200"/>
            <a:ext cx="1066800" cy="457200"/>
          </a:xfrm>
          <a:prstGeom prst="rect">
            <a:avLst/>
          </a:prstGeom>
          <a:solidFill>
            <a:schemeClr val="bg1"/>
          </a:solidFill>
          <a:ln w="9525">
            <a:noFill/>
            <a:miter lim="800000"/>
            <a:headEnd/>
            <a:tailEnd/>
          </a:ln>
          <a:effectLst/>
        </p:spPr>
        <p:txBody>
          <a:bodyPr>
            <a:spAutoFit/>
          </a:bodyPr>
          <a:lstStyle/>
          <a:p>
            <a:pPr>
              <a:spcBef>
                <a:spcPct val="50000"/>
              </a:spcBef>
            </a:pPr>
            <a:r>
              <a:rPr lang="en-US" sz="2400" b="1"/>
              <a:t>24x2</a:t>
            </a:r>
          </a:p>
        </p:txBody>
      </p:sp>
      <p:sp>
        <p:nvSpPr>
          <p:cNvPr id="36874" name="Text Box 10"/>
          <p:cNvSpPr txBox="1">
            <a:spLocks noChangeArrowheads="1"/>
          </p:cNvSpPr>
          <p:nvPr/>
        </p:nvSpPr>
        <p:spPr bwMode="auto">
          <a:xfrm>
            <a:off x="8077200" y="2743200"/>
            <a:ext cx="1066800" cy="457200"/>
          </a:xfrm>
          <a:prstGeom prst="rect">
            <a:avLst/>
          </a:prstGeom>
          <a:solidFill>
            <a:schemeClr val="bg1"/>
          </a:solidFill>
          <a:ln w="9525">
            <a:noFill/>
            <a:miter lim="800000"/>
            <a:headEnd/>
            <a:tailEnd/>
          </a:ln>
          <a:effectLst/>
        </p:spPr>
        <p:txBody>
          <a:bodyPr>
            <a:spAutoFit/>
          </a:bodyPr>
          <a:lstStyle/>
          <a:p>
            <a:pPr>
              <a:spcBef>
                <a:spcPct val="50000"/>
              </a:spcBef>
            </a:pPr>
            <a:r>
              <a:rPr lang="en-US" sz="2400" b="1"/>
              <a:t>24x2</a:t>
            </a:r>
          </a:p>
        </p:txBody>
      </p:sp>
      <p:sp>
        <p:nvSpPr>
          <p:cNvPr id="36875" name="Text Box 11"/>
          <p:cNvSpPr txBox="1">
            <a:spLocks noChangeArrowheads="1"/>
          </p:cNvSpPr>
          <p:nvPr/>
        </p:nvSpPr>
        <p:spPr bwMode="auto">
          <a:xfrm>
            <a:off x="6324600" y="6400800"/>
            <a:ext cx="1066800" cy="457200"/>
          </a:xfrm>
          <a:prstGeom prst="rect">
            <a:avLst/>
          </a:prstGeom>
          <a:solidFill>
            <a:schemeClr val="bg1"/>
          </a:solidFill>
          <a:ln w="9525">
            <a:noFill/>
            <a:miter lim="800000"/>
            <a:headEnd/>
            <a:tailEnd/>
          </a:ln>
          <a:effectLst/>
        </p:spPr>
        <p:txBody>
          <a:bodyPr>
            <a:spAutoFit/>
          </a:bodyPr>
          <a:lstStyle/>
          <a:p>
            <a:pPr>
              <a:spcBef>
                <a:spcPct val="50000"/>
              </a:spcBef>
            </a:pPr>
            <a:r>
              <a:rPr lang="en-US" sz="2400" b="1"/>
              <a:t>24x2</a:t>
            </a:r>
          </a:p>
        </p:txBody>
      </p:sp>
      <p:sp>
        <p:nvSpPr>
          <p:cNvPr id="36876" name="Text Box 12"/>
          <p:cNvSpPr txBox="1">
            <a:spLocks noChangeArrowheads="1"/>
          </p:cNvSpPr>
          <p:nvPr/>
        </p:nvSpPr>
        <p:spPr bwMode="auto">
          <a:xfrm>
            <a:off x="1371600" y="6019800"/>
            <a:ext cx="1066800" cy="457200"/>
          </a:xfrm>
          <a:prstGeom prst="rect">
            <a:avLst/>
          </a:prstGeom>
          <a:solidFill>
            <a:schemeClr val="bg1"/>
          </a:solidFill>
          <a:ln w="9525">
            <a:noFill/>
            <a:miter lim="800000"/>
            <a:headEnd/>
            <a:tailEnd/>
          </a:ln>
          <a:effectLst/>
        </p:spPr>
        <p:txBody>
          <a:bodyPr>
            <a:spAutoFit/>
          </a:bodyPr>
          <a:lstStyle/>
          <a:p>
            <a:pPr>
              <a:spcBef>
                <a:spcPct val="50000"/>
              </a:spcBef>
            </a:pPr>
            <a:r>
              <a:rPr lang="en-US" sz="2400" b="1"/>
              <a:t>24x2</a:t>
            </a:r>
          </a:p>
        </p:txBody>
      </p:sp>
      <p:grpSp>
        <p:nvGrpSpPr>
          <p:cNvPr id="2" name="Group 14"/>
          <p:cNvGrpSpPr>
            <a:grpSpLocks/>
          </p:cNvGrpSpPr>
          <p:nvPr/>
        </p:nvGrpSpPr>
        <p:grpSpPr bwMode="auto">
          <a:xfrm>
            <a:off x="3057525" y="1714500"/>
            <a:ext cx="3028950" cy="3429000"/>
            <a:chOff x="1926" y="1080"/>
            <a:chExt cx="1908" cy="2160"/>
          </a:xfrm>
        </p:grpSpPr>
        <p:pic>
          <p:nvPicPr>
            <p:cNvPr id="36873" name="Picture 9" descr="Shah-Rukh Khan1"/>
            <p:cNvPicPr>
              <a:picLocks noChangeAspect="1" noChangeArrowheads="1"/>
            </p:cNvPicPr>
            <p:nvPr/>
          </p:nvPicPr>
          <p:blipFill>
            <a:blip r:embed="rId8" cstate="print"/>
            <a:srcRect/>
            <a:stretch>
              <a:fillRect/>
            </a:stretch>
          </p:blipFill>
          <p:spPr bwMode="auto">
            <a:xfrm>
              <a:off x="1926" y="1080"/>
              <a:ext cx="1908" cy="2160"/>
            </a:xfrm>
            <a:prstGeom prst="rect">
              <a:avLst/>
            </a:prstGeom>
            <a:noFill/>
          </p:spPr>
        </p:pic>
        <p:sp>
          <p:nvSpPr>
            <p:cNvPr id="36877" name="Text Box 13"/>
            <p:cNvSpPr txBox="1">
              <a:spLocks noChangeArrowheads="1"/>
            </p:cNvSpPr>
            <p:nvPr/>
          </p:nvSpPr>
          <p:spPr bwMode="auto">
            <a:xfrm>
              <a:off x="2496" y="2592"/>
              <a:ext cx="672" cy="288"/>
            </a:xfrm>
            <a:prstGeom prst="rect">
              <a:avLst/>
            </a:prstGeom>
            <a:solidFill>
              <a:schemeClr val="bg1"/>
            </a:solidFill>
            <a:ln w="9525">
              <a:noFill/>
              <a:miter lim="800000"/>
              <a:headEnd/>
              <a:tailEnd/>
            </a:ln>
            <a:effectLst/>
          </p:spPr>
          <p:txBody>
            <a:bodyPr>
              <a:spAutoFit/>
            </a:bodyPr>
            <a:lstStyle/>
            <a:p>
              <a:pPr>
                <a:spcBef>
                  <a:spcPct val="50000"/>
                </a:spcBef>
              </a:pPr>
              <a:r>
                <a:rPr lang="en-US" sz="2400" b="1"/>
                <a:t>23x2</a:t>
              </a:r>
            </a:p>
          </p:txBody>
        </p:sp>
      </p:grpSp>
      <p:sp>
        <p:nvSpPr>
          <p:cNvPr id="36882" name="Text Box 18"/>
          <p:cNvSpPr txBox="1">
            <a:spLocks noChangeArrowheads="1"/>
          </p:cNvSpPr>
          <p:nvPr/>
        </p:nvSpPr>
        <p:spPr bwMode="auto">
          <a:xfrm>
            <a:off x="3048000" y="228600"/>
            <a:ext cx="3657600" cy="946150"/>
          </a:xfrm>
          <a:prstGeom prst="rect">
            <a:avLst/>
          </a:prstGeom>
          <a:noFill/>
          <a:ln w="9525">
            <a:noFill/>
            <a:miter lim="800000"/>
            <a:headEnd/>
            <a:tailEnd/>
          </a:ln>
          <a:effectLst/>
        </p:spPr>
        <p:txBody>
          <a:bodyPr>
            <a:spAutoFit/>
          </a:bodyPr>
          <a:lstStyle/>
          <a:p>
            <a:pPr algn="ctr">
              <a:spcBef>
                <a:spcPct val="50000"/>
              </a:spcBef>
            </a:pPr>
            <a:r>
              <a:rPr lang="en-US" sz="2800" b="1" dirty="0">
                <a:solidFill>
                  <a:srgbClr val="FFFF00"/>
                </a:solidFill>
              </a:rPr>
              <a:t>Number of </a:t>
            </a:r>
            <a:r>
              <a:rPr lang="en-US" sz="2800" b="1" dirty="0" err="1">
                <a:solidFill>
                  <a:srgbClr val="FFFF00"/>
                </a:solidFill>
              </a:rPr>
              <a:t>Chromososmes</a:t>
            </a:r>
            <a:endParaRPr lang="en-US" sz="2800" b="1" dirty="0">
              <a:solidFill>
                <a:srgbClr val="FFFF00"/>
              </a:solidFill>
            </a:endParaRPr>
          </a:p>
        </p:txBody>
      </p:sp>
      <p:pic>
        <p:nvPicPr>
          <p:cNvPr id="14" name="Recorded Sound">
            <a:hlinkClick r:id="" action="ppaction://media"/>
          </p:cNvPr>
          <p:cNvPicPr>
            <a:picLocks noRot="1" noChangeAspect="1"/>
          </p:cNvPicPr>
          <p:nvPr>
            <a:wavAudioFile r:embed="rId1" name="Recorded Sound"/>
          </p:nvPr>
        </p:nvPicPr>
        <p:blipFill>
          <a:blip r:embed="rId9" cstate="print"/>
          <a:stretch>
            <a:fillRect/>
          </a:stretch>
        </p:blipFill>
        <p:spPr>
          <a:xfrm>
            <a:off x="8899525" y="6613525"/>
            <a:ext cx="244475" cy="244475"/>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2" name="Picture 4" descr="Humanchimpchromosomes"/>
          <p:cNvPicPr>
            <a:picLocks noChangeAspect="1" noChangeArrowheads="1"/>
          </p:cNvPicPr>
          <p:nvPr/>
        </p:nvPicPr>
        <p:blipFill>
          <a:blip r:embed="rId4" cstate="print"/>
          <a:srcRect/>
          <a:stretch>
            <a:fillRect/>
          </a:stretch>
        </p:blipFill>
        <p:spPr bwMode="auto">
          <a:xfrm>
            <a:off x="0" y="0"/>
            <a:ext cx="8915400" cy="2382838"/>
          </a:xfrm>
          <a:prstGeom prst="rect">
            <a:avLst/>
          </a:prstGeom>
          <a:noFill/>
        </p:spPr>
      </p:pic>
      <p:grpSp>
        <p:nvGrpSpPr>
          <p:cNvPr id="3" name="Group 2"/>
          <p:cNvGrpSpPr/>
          <p:nvPr/>
        </p:nvGrpSpPr>
        <p:grpSpPr>
          <a:xfrm>
            <a:off x="0" y="2667000"/>
            <a:ext cx="9144000" cy="4191000"/>
            <a:chOff x="0" y="1066800"/>
            <a:chExt cx="9144000" cy="4191000"/>
          </a:xfrm>
        </p:grpSpPr>
        <p:pic>
          <p:nvPicPr>
            <p:cNvPr id="4" name="Picture 3" descr="Untitled-1"/>
            <p:cNvPicPr>
              <a:picLocks noChangeAspect="1" noChangeArrowheads="1"/>
            </p:cNvPicPr>
            <p:nvPr/>
          </p:nvPicPr>
          <p:blipFill>
            <a:blip r:embed="rId5" cstate="print"/>
            <a:srcRect/>
            <a:stretch>
              <a:fillRect/>
            </a:stretch>
          </p:blipFill>
          <p:spPr bwMode="auto">
            <a:xfrm>
              <a:off x="0" y="1066800"/>
              <a:ext cx="7553325" cy="4191000"/>
            </a:xfrm>
            <a:prstGeom prst="rect">
              <a:avLst/>
            </a:prstGeom>
            <a:noFill/>
          </p:spPr>
        </p:pic>
        <p:sp>
          <p:nvSpPr>
            <p:cNvPr id="5" name="Text Box 9"/>
            <p:cNvSpPr txBox="1">
              <a:spLocks noChangeArrowheads="1"/>
            </p:cNvSpPr>
            <p:nvPr/>
          </p:nvSpPr>
          <p:spPr bwMode="auto">
            <a:xfrm>
              <a:off x="7391400" y="1752600"/>
              <a:ext cx="1752600" cy="519113"/>
            </a:xfrm>
            <a:prstGeom prst="rect">
              <a:avLst/>
            </a:prstGeom>
            <a:noFill/>
            <a:ln w="9525">
              <a:noFill/>
              <a:miter lim="800000"/>
              <a:headEnd/>
              <a:tailEnd/>
            </a:ln>
            <a:effectLst/>
          </p:spPr>
          <p:txBody>
            <a:bodyPr>
              <a:spAutoFit/>
            </a:bodyPr>
            <a:lstStyle/>
            <a:p>
              <a:pPr>
                <a:spcBef>
                  <a:spcPct val="50000"/>
                </a:spcBef>
              </a:pPr>
              <a:r>
                <a:rPr lang="en-US" sz="2800" b="1">
                  <a:solidFill>
                    <a:srgbClr val="0000CC"/>
                  </a:solidFill>
                </a:rPr>
                <a:t>Orang</a:t>
              </a:r>
            </a:p>
          </p:txBody>
        </p:sp>
        <p:sp>
          <p:nvSpPr>
            <p:cNvPr id="6" name="Text Box 10"/>
            <p:cNvSpPr txBox="1">
              <a:spLocks noChangeArrowheads="1"/>
            </p:cNvSpPr>
            <p:nvPr/>
          </p:nvSpPr>
          <p:spPr bwMode="auto">
            <a:xfrm>
              <a:off x="7391400" y="2743200"/>
              <a:ext cx="1752600" cy="519113"/>
            </a:xfrm>
            <a:prstGeom prst="rect">
              <a:avLst/>
            </a:prstGeom>
            <a:noFill/>
            <a:ln w="9525">
              <a:noFill/>
              <a:miter lim="800000"/>
              <a:headEnd/>
              <a:tailEnd/>
            </a:ln>
            <a:effectLst/>
          </p:spPr>
          <p:txBody>
            <a:bodyPr>
              <a:spAutoFit/>
            </a:bodyPr>
            <a:lstStyle/>
            <a:p>
              <a:pPr>
                <a:spcBef>
                  <a:spcPct val="50000"/>
                </a:spcBef>
              </a:pPr>
              <a:r>
                <a:rPr lang="en-US" sz="2800" b="1">
                  <a:solidFill>
                    <a:srgbClr val="0000CC"/>
                  </a:solidFill>
                </a:rPr>
                <a:t>Gorilla</a:t>
              </a:r>
            </a:p>
          </p:txBody>
        </p:sp>
        <p:sp>
          <p:nvSpPr>
            <p:cNvPr id="7" name="Text Box 11"/>
            <p:cNvSpPr txBox="1">
              <a:spLocks noChangeArrowheads="1"/>
            </p:cNvSpPr>
            <p:nvPr/>
          </p:nvSpPr>
          <p:spPr bwMode="auto">
            <a:xfrm>
              <a:off x="7391400" y="3657600"/>
              <a:ext cx="1752600" cy="519113"/>
            </a:xfrm>
            <a:prstGeom prst="rect">
              <a:avLst/>
            </a:prstGeom>
            <a:noFill/>
            <a:ln w="9525">
              <a:noFill/>
              <a:miter lim="800000"/>
              <a:headEnd/>
              <a:tailEnd/>
            </a:ln>
            <a:effectLst/>
          </p:spPr>
          <p:txBody>
            <a:bodyPr>
              <a:spAutoFit/>
            </a:bodyPr>
            <a:lstStyle/>
            <a:p>
              <a:pPr>
                <a:spcBef>
                  <a:spcPct val="50000"/>
                </a:spcBef>
              </a:pPr>
              <a:r>
                <a:rPr lang="en-US" sz="2800" b="1">
                  <a:solidFill>
                    <a:srgbClr val="0000CC"/>
                  </a:solidFill>
                </a:rPr>
                <a:t>Chimp</a:t>
              </a:r>
            </a:p>
          </p:txBody>
        </p:sp>
        <p:sp>
          <p:nvSpPr>
            <p:cNvPr id="8" name="Text Box 12"/>
            <p:cNvSpPr txBox="1">
              <a:spLocks noChangeArrowheads="1"/>
            </p:cNvSpPr>
            <p:nvPr/>
          </p:nvSpPr>
          <p:spPr bwMode="auto">
            <a:xfrm>
              <a:off x="7391400" y="4572000"/>
              <a:ext cx="1752600" cy="519113"/>
            </a:xfrm>
            <a:prstGeom prst="rect">
              <a:avLst/>
            </a:prstGeom>
            <a:noFill/>
            <a:ln w="9525">
              <a:noFill/>
              <a:miter lim="800000"/>
              <a:headEnd/>
              <a:tailEnd/>
            </a:ln>
            <a:effectLst/>
          </p:spPr>
          <p:txBody>
            <a:bodyPr>
              <a:spAutoFit/>
            </a:bodyPr>
            <a:lstStyle/>
            <a:p>
              <a:pPr>
                <a:spcBef>
                  <a:spcPct val="50000"/>
                </a:spcBef>
              </a:pPr>
              <a:r>
                <a:rPr lang="en-US" sz="2800" b="1">
                  <a:solidFill>
                    <a:srgbClr val="0000CC"/>
                  </a:solidFill>
                </a:rPr>
                <a:t>Human</a:t>
              </a:r>
            </a:p>
          </p:txBody>
        </p:sp>
      </p:grpSp>
      <p:pic>
        <p:nvPicPr>
          <p:cNvPr id="9"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0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p:cNvSpPr>
          <p:nvPr/>
        </p:nvSpPr>
        <p:spPr bwMode="auto">
          <a:xfrm>
            <a:off x="331788" y="5132388"/>
            <a:ext cx="8275637" cy="1497012"/>
          </a:xfrm>
          <a:prstGeom prst="rect">
            <a:avLst/>
          </a:prstGeom>
          <a:noFill/>
          <a:ln w="9525">
            <a:noFill/>
            <a:miter lim="800000"/>
            <a:headEnd/>
            <a:tailEnd/>
          </a:ln>
        </p:spPr>
        <p:txBody>
          <a:bodyPr lIns="0" tIns="0" rIns="40640" bIns="0"/>
          <a:lstStyle/>
          <a:p>
            <a:pPr marL="39688" defTabSz="822325">
              <a:spcBef>
                <a:spcPts val="1438"/>
              </a:spcBef>
            </a:pPr>
            <a:r>
              <a:rPr lang="en-US" sz="2300" b="1">
                <a:solidFill>
                  <a:srgbClr val="FA100F"/>
                </a:solidFill>
                <a:effectLst>
                  <a:outerShdw blurRad="38100" dist="38100" dir="2700000" algn="tl">
                    <a:srgbClr val="C0C0C0"/>
                  </a:outerShdw>
                </a:effectLst>
                <a:cs typeface="Arial" charset="0"/>
                <a:sym typeface="Arial" charset="0"/>
              </a:rPr>
              <a:t>Testable prediction:</a:t>
            </a:r>
            <a:r>
              <a:rPr lang="en-US" sz="2300" b="1">
                <a:cs typeface="Arial" charset="0"/>
                <a:sym typeface="Arial" charset="0"/>
              </a:rPr>
              <a:t>  Common ancestor had 48 chromosomes (24 pairs) and humans carry a fused chromosome; or ancestor had 23 pairs, and apes carry a split chromosome.</a:t>
            </a:r>
          </a:p>
        </p:txBody>
      </p:sp>
      <p:grpSp>
        <p:nvGrpSpPr>
          <p:cNvPr id="2" name="Group 3"/>
          <p:cNvGrpSpPr>
            <a:grpSpLocks/>
          </p:cNvGrpSpPr>
          <p:nvPr/>
        </p:nvGrpSpPr>
        <p:grpSpPr bwMode="auto">
          <a:xfrm>
            <a:off x="2667000" y="1223963"/>
            <a:ext cx="228600" cy="1222375"/>
            <a:chOff x="0" y="0"/>
            <a:chExt cx="160" cy="856"/>
          </a:xfrm>
        </p:grpSpPr>
        <p:sp>
          <p:nvSpPr>
            <p:cNvPr id="39940" name="Rectangle 4"/>
            <p:cNvSpPr>
              <a:spLocks/>
            </p:cNvSpPr>
            <p:nvPr/>
          </p:nvSpPr>
          <p:spPr bwMode="auto">
            <a:xfrm>
              <a:off x="0" y="0"/>
              <a:ext cx="160" cy="856"/>
            </a:xfrm>
            <a:prstGeom prst="rect">
              <a:avLst/>
            </a:prstGeom>
            <a:solidFill>
              <a:schemeClr val="accent1"/>
            </a:solidFill>
            <a:ln w="9525">
              <a:solidFill>
                <a:schemeClr val="tx1"/>
              </a:solidFill>
              <a:miter lim="800000"/>
              <a:headEnd/>
              <a:tailEnd/>
            </a:ln>
          </p:spPr>
          <p:txBody>
            <a:bodyPr/>
            <a:lstStyle/>
            <a:p>
              <a:endParaRPr lang="en-IN"/>
            </a:p>
          </p:txBody>
        </p:sp>
        <p:sp>
          <p:nvSpPr>
            <p:cNvPr id="39941" name="Rectangle 5"/>
            <p:cNvSpPr>
              <a:spLocks/>
            </p:cNvSpPr>
            <p:nvPr/>
          </p:nvSpPr>
          <p:spPr bwMode="auto">
            <a:xfrm>
              <a:off x="0" y="424"/>
              <a:ext cx="160" cy="104"/>
            </a:xfrm>
            <a:prstGeom prst="rect">
              <a:avLst/>
            </a:prstGeom>
            <a:solidFill>
              <a:srgbClr val="FA100F"/>
            </a:solidFill>
            <a:ln w="9525">
              <a:solidFill>
                <a:schemeClr val="tx1"/>
              </a:solidFill>
              <a:miter lim="800000"/>
              <a:headEnd/>
              <a:tailEnd/>
            </a:ln>
          </p:spPr>
          <p:txBody>
            <a:bodyPr/>
            <a:lstStyle/>
            <a:p>
              <a:endParaRPr lang="en-IN"/>
            </a:p>
          </p:txBody>
        </p:sp>
        <p:sp>
          <p:nvSpPr>
            <p:cNvPr id="39942" name="Rectangle 6"/>
            <p:cNvSpPr>
              <a:spLocks/>
            </p:cNvSpPr>
            <p:nvPr/>
          </p:nvSpPr>
          <p:spPr bwMode="auto">
            <a:xfrm>
              <a:off x="0" y="0"/>
              <a:ext cx="160" cy="104"/>
            </a:xfrm>
            <a:prstGeom prst="rect">
              <a:avLst/>
            </a:prstGeom>
            <a:solidFill>
              <a:srgbClr val="3400FB"/>
            </a:solidFill>
            <a:ln w="9525">
              <a:solidFill>
                <a:schemeClr val="tx1"/>
              </a:solidFill>
              <a:miter lim="800000"/>
              <a:headEnd/>
              <a:tailEnd/>
            </a:ln>
          </p:spPr>
          <p:txBody>
            <a:bodyPr/>
            <a:lstStyle/>
            <a:p>
              <a:endParaRPr lang="en-IN"/>
            </a:p>
          </p:txBody>
        </p:sp>
        <p:sp>
          <p:nvSpPr>
            <p:cNvPr id="39943" name="Rectangle 7"/>
            <p:cNvSpPr>
              <a:spLocks/>
            </p:cNvSpPr>
            <p:nvPr/>
          </p:nvSpPr>
          <p:spPr bwMode="auto">
            <a:xfrm>
              <a:off x="0" y="744"/>
              <a:ext cx="160" cy="104"/>
            </a:xfrm>
            <a:prstGeom prst="rect">
              <a:avLst/>
            </a:prstGeom>
            <a:solidFill>
              <a:srgbClr val="3400FB"/>
            </a:solidFill>
            <a:ln w="9525">
              <a:solidFill>
                <a:schemeClr val="tx1"/>
              </a:solidFill>
              <a:miter lim="800000"/>
              <a:headEnd/>
              <a:tailEnd/>
            </a:ln>
          </p:spPr>
          <p:txBody>
            <a:bodyPr/>
            <a:lstStyle/>
            <a:p>
              <a:endParaRPr lang="en-IN"/>
            </a:p>
          </p:txBody>
        </p:sp>
      </p:grpSp>
      <p:grpSp>
        <p:nvGrpSpPr>
          <p:cNvPr id="3" name="Group 8"/>
          <p:cNvGrpSpPr>
            <a:grpSpLocks/>
          </p:cNvGrpSpPr>
          <p:nvPr/>
        </p:nvGrpSpPr>
        <p:grpSpPr bwMode="auto">
          <a:xfrm>
            <a:off x="2667000" y="2663825"/>
            <a:ext cx="228600" cy="1222375"/>
            <a:chOff x="0" y="0"/>
            <a:chExt cx="160" cy="856"/>
          </a:xfrm>
        </p:grpSpPr>
        <p:sp>
          <p:nvSpPr>
            <p:cNvPr id="39945" name="Rectangle 9"/>
            <p:cNvSpPr>
              <a:spLocks/>
            </p:cNvSpPr>
            <p:nvPr/>
          </p:nvSpPr>
          <p:spPr bwMode="auto">
            <a:xfrm>
              <a:off x="0" y="0"/>
              <a:ext cx="160" cy="856"/>
            </a:xfrm>
            <a:prstGeom prst="rect">
              <a:avLst/>
            </a:prstGeom>
            <a:solidFill>
              <a:schemeClr val="accent1"/>
            </a:solidFill>
            <a:ln w="9525">
              <a:solidFill>
                <a:schemeClr val="tx1"/>
              </a:solidFill>
              <a:miter lim="800000"/>
              <a:headEnd/>
              <a:tailEnd/>
            </a:ln>
          </p:spPr>
          <p:txBody>
            <a:bodyPr/>
            <a:lstStyle/>
            <a:p>
              <a:endParaRPr lang="en-IN"/>
            </a:p>
          </p:txBody>
        </p:sp>
        <p:sp>
          <p:nvSpPr>
            <p:cNvPr id="39946" name="Rectangle 10"/>
            <p:cNvSpPr>
              <a:spLocks/>
            </p:cNvSpPr>
            <p:nvPr/>
          </p:nvSpPr>
          <p:spPr bwMode="auto">
            <a:xfrm>
              <a:off x="0" y="216"/>
              <a:ext cx="160" cy="104"/>
            </a:xfrm>
            <a:prstGeom prst="rect">
              <a:avLst/>
            </a:prstGeom>
            <a:solidFill>
              <a:srgbClr val="FA100F"/>
            </a:solidFill>
            <a:ln w="9525">
              <a:solidFill>
                <a:schemeClr val="tx1"/>
              </a:solidFill>
              <a:miter lim="800000"/>
              <a:headEnd/>
              <a:tailEnd/>
            </a:ln>
          </p:spPr>
          <p:txBody>
            <a:bodyPr/>
            <a:lstStyle/>
            <a:p>
              <a:endParaRPr lang="en-IN"/>
            </a:p>
          </p:txBody>
        </p:sp>
        <p:sp>
          <p:nvSpPr>
            <p:cNvPr id="39947" name="Rectangle 11"/>
            <p:cNvSpPr>
              <a:spLocks/>
            </p:cNvSpPr>
            <p:nvPr/>
          </p:nvSpPr>
          <p:spPr bwMode="auto">
            <a:xfrm>
              <a:off x="0" y="0"/>
              <a:ext cx="160" cy="104"/>
            </a:xfrm>
            <a:prstGeom prst="rect">
              <a:avLst/>
            </a:prstGeom>
            <a:solidFill>
              <a:srgbClr val="3400FB"/>
            </a:solidFill>
            <a:ln w="9525">
              <a:solidFill>
                <a:schemeClr val="tx1"/>
              </a:solidFill>
              <a:miter lim="800000"/>
              <a:headEnd/>
              <a:tailEnd/>
            </a:ln>
          </p:spPr>
          <p:txBody>
            <a:bodyPr/>
            <a:lstStyle/>
            <a:p>
              <a:endParaRPr lang="en-IN"/>
            </a:p>
          </p:txBody>
        </p:sp>
        <p:sp>
          <p:nvSpPr>
            <p:cNvPr id="39948" name="Rectangle 12"/>
            <p:cNvSpPr>
              <a:spLocks/>
            </p:cNvSpPr>
            <p:nvPr/>
          </p:nvSpPr>
          <p:spPr bwMode="auto">
            <a:xfrm>
              <a:off x="0" y="752"/>
              <a:ext cx="160" cy="104"/>
            </a:xfrm>
            <a:prstGeom prst="rect">
              <a:avLst/>
            </a:prstGeom>
            <a:solidFill>
              <a:srgbClr val="3400FB"/>
            </a:solidFill>
            <a:ln w="9525">
              <a:solidFill>
                <a:schemeClr val="tx1"/>
              </a:solidFill>
              <a:miter lim="800000"/>
              <a:headEnd/>
              <a:tailEnd/>
            </a:ln>
          </p:spPr>
          <p:txBody>
            <a:bodyPr/>
            <a:lstStyle/>
            <a:p>
              <a:endParaRPr lang="en-IN"/>
            </a:p>
          </p:txBody>
        </p:sp>
      </p:grpSp>
      <p:sp>
        <p:nvSpPr>
          <p:cNvPr id="39949" name="Rectangle 13"/>
          <p:cNvSpPr>
            <a:spLocks/>
          </p:cNvSpPr>
          <p:nvPr/>
        </p:nvSpPr>
        <p:spPr bwMode="auto">
          <a:xfrm>
            <a:off x="2667000" y="4264025"/>
            <a:ext cx="228600" cy="149225"/>
          </a:xfrm>
          <a:prstGeom prst="rect">
            <a:avLst/>
          </a:prstGeom>
          <a:solidFill>
            <a:srgbClr val="FA100F"/>
          </a:solidFill>
          <a:ln w="9525">
            <a:solidFill>
              <a:schemeClr val="tx1"/>
            </a:solidFill>
            <a:miter lim="800000"/>
            <a:headEnd/>
            <a:tailEnd/>
          </a:ln>
        </p:spPr>
        <p:txBody>
          <a:bodyPr/>
          <a:lstStyle/>
          <a:p>
            <a:endParaRPr lang="en-IN"/>
          </a:p>
        </p:txBody>
      </p:sp>
      <p:sp>
        <p:nvSpPr>
          <p:cNvPr id="39950" name="Rectangle 14"/>
          <p:cNvSpPr>
            <a:spLocks/>
          </p:cNvSpPr>
          <p:nvPr/>
        </p:nvSpPr>
        <p:spPr bwMode="auto">
          <a:xfrm>
            <a:off x="2667000" y="4652963"/>
            <a:ext cx="228600" cy="147637"/>
          </a:xfrm>
          <a:prstGeom prst="rect">
            <a:avLst/>
          </a:prstGeom>
          <a:solidFill>
            <a:srgbClr val="3400FB"/>
          </a:solidFill>
          <a:ln w="9525">
            <a:solidFill>
              <a:schemeClr val="tx1"/>
            </a:solidFill>
            <a:miter lim="800000"/>
            <a:headEnd/>
            <a:tailEnd/>
          </a:ln>
        </p:spPr>
        <p:txBody>
          <a:bodyPr/>
          <a:lstStyle/>
          <a:p>
            <a:endParaRPr lang="en-IN"/>
          </a:p>
        </p:txBody>
      </p:sp>
      <p:sp>
        <p:nvSpPr>
          <p:cNvPr id="39951" name="Rectangle 15"/>
          <p:cNvSpPr>
            <a:spLocks/>
          </p:cNvSpPr>
          <p:nvPr/>
        </p:nvSpPr>
        <p:spPr bwMode="auto">
          <a:xfrm>
            <a:off x="2974975" y="4205288"/>
            <a:ext cx="1589088" cy="342900"/>
          </a:xfrm>
          <a:prstGeom prst="rect">
            <a:avLst/>
          </a:prstGeom>
          <a:noFill/>
          <a:ln w="9525">
            <a:noFill/>
            <a:miter lim="800000"/>
            <a:headEnd/>
            <a:tailEnd/>
          </a:ln>
        </p:spPr>
        <p:txBody>
          <a:bodyPr lIns="0" tIns="0" rIns="40640" bIns="0"/>
          <a:lstStyle/>
          <a:p>
            <a:pPr marL="39688" defTabSz="822325"/>
            <a:r>
              <a:rPr lang="en-US" sz="1800" b="1">
                <a:cs typeface="Arial" charset="0"/>
                <a:sym typeface="Arial" charset="0"/>
              </a:rPr>
              <a:t>Centromere</a:t>
            </a:r>
          </a:p>
        </p:txBody>
      </p:sp>
      <p:sp>
        <p:nvSpPr>
          <p:cNvPr id="39952" name="Rectangle 16"/>
          <p:cNvSpPr>
            <a:spLocks/>
          </p:cNvSpPr>
          <p:nvPr/>
        </p:nvSpPr>
        <p:spPr bwMode="auto">
          <a:xfrm>
            <a:off x="3055938" y="4572000"/>
            <a:ext cx="1508125" cy="342900"/>
          </a:xfrm>
          <a:prstGeom prst="rect">
            <a:avLst/>
          </a:prstGeom>
          <a:noFill/>
          <a:ln w="9525">
            <a:noFill/>
            <a:miter lim="800000"/>
            <a:headEnd/>
            <a:tailEnd/>
          </a:ln>
        </p:spPr>
        <p:txBody>
          <a:bodyPr lIns="0" tIns="0" rIns="40640" bIns="0"/>
          <a:lstStyle/>
          <a:p>
            <a:pPr marL="39688" defTabSz="822325"/>
            <a:r>
              <a:rPr lang="en-US" sz="1800" b="1">
                <a:cs typeface="Arial" charset="0"/>
                <a:sym typeface="Arial" charset="0"/>
              </a:rPr>
              <a:t>Telomere</a:t>
            </a:r>
          </a:p>
        </p:txBody>
      </p:sp>
      <p:sp>
        <p:nvSpPr>
          <p:cNvPr id="39953" name="Rectangle 17"/>
          <p:cNvSpPr>
            <a:spLocks/>
          </p:cNvSpPr>
          <p:nvPr/>
        </p:nvSpPr>
        <p:spPr bwMode="auto">
          <a:xfrm>
            <a:off x="1981200" y="309563"/>
            <a:ext cx="1519238" cy="457200"/>
          </a:xfrm>
          <a:prstGeom prst="rect">
            <a:avLst/>
          </a:prstGeom>
          <a:noFill/>
          <a:ln w="9525">
            <a:noFill/>
            <a:miter lim="800000"/>
            <a:headEnd/>
            <a:tailEnd/>
          </a:ln>
        </p:spPr>
        <p:txBody>
          <a:bodyPr lIns="0" tIns="0" rIns="40640" bIns="0"/>
          <a:lstStyle/>
          <a:p>
            <a:pPr marL="39688" algn="ctr" defTabSz="822325">
              <a:spcBef>
                <a:spcPts val="813"/>
              </a:spcBef>
            </a:pPr>
            <a:r>
              <a:rPr lang="en-US" sz="1300" b="1" i="1">
                <a:cs typeface="Arial" charset="0"/>
                <a:sym typeface="Arial" charset="0"/>
              </a:rPr>
              <a:t>Ancestral Chromosomes</a:t>
            </a:r>
          </a:p>
        </p:txBody>
      </p:sp>
      <p:grpSp>
        <p:nvGrpSpPr>
          <p:cNvPr id="4" name="Group 18"/>
          <p:cNvGrpSpPr>
            <a:grpSpLocks/>
          </p:cNvGrpSpPr>
          <p:nvPr/>
        </p:nvGrpSpPr>
        <p:grpSpPr bwMode="auto">
          <a:xfrm>
            <a:off x="3124200" y="685800"/>
            <a:ext cx="1679575" cy="3132138"/>
            <a:chOff x="0" y="0"/>
            <a:chExt cx="1176" cy="2192"/>
          </a:xfrm>
        </p:grpSpPr>
        <p:sp>
          <p:nvSpPr>
            <p:cNvPr id="39955" name="Rectangle 19"/>
            <p:cNvSpPr>
              <a:spLocks/>
            </p:cNvSpPr>
            <p:nvPr/>
          </p:nvSpPr>
          <p:spPr bwMode="auto">
            <a:xfrm>
              <a:off x="592" y="480"/>
              <a:ext cx="160" cy="856"/>
            </a:xfrm>
            <a:prstGeom prst="rect">
              <a:avLst/>
            </a:prstGeom>
            <a:solidFill>
              <a:schemeClr val="accent1"/>
            </a:solidFill>
            <a:ln w="9525">
              <a:solidFill>
                <a:schemeClr val="tx1"/>
              </a:solidFill>
              <a:miter lim="800000"/>
              <a:headEnd/>
              <a:tailEnd/>
            </a:ln>
          </p:spPr>
          <p:txBody>
            <a:bodyPr/>
            <a:lstStyle/>
            <a:p>
              <a:endParaRPr lang="en-IN"/>
            </a:p>
          </p:txBody>
        </p:sp>
        <p:sp>
          <p:nvSpPr>
            <p:cNvPr id="39956" name="Rectangle 20"/>
            <p:cNvSpPr>
              <a:spLocks/>
            </p:cNvSpPr>
            <p:nvPr/>
          </p:nvSpPr>
          <p:spPr bwMode="auto">
            <a:xfrm>
              <a:off x="592" y="904"/>
              <a:ext cx="160" cy="104"/>
            </a:xfrm>
            <a:prstGeom prst="rect">
              <a:avLst/>
            </a:prstGeom>
            <a:solidFill>
              <a:srgbClr val="FA100F"/>
            </a:solidFill>
            <a:ln w="9525">
              <a:solidFill>
                <a:schemeClr val="tx1"/>
              </a:solidFill>
              <a:miter lim="800000"/>
              <a:headEnd/>
              <a:tailEnd/>
            </a:ln>
          </p:spPr>
          <p:txBody>
            <a:bodyPr/>
            <a:lstStyle/>
            <a:p>
              <a:endParaRPr lang="en-IN"/>
            </a:p>
          </p:txBody>
        </p:sp>
        <p:sp>
          <p:nvSpPr>
            <p:cNvPr id="39957" name="Rectangle 21"/>
            <p:cNvSpPr>
              <a:spLocks/>
            </p:cNvSpPr>
            <p:nvPr/>
          </p:nvSpPr>
          <p:spPr bwMode="auto">
            <a:xfrm>
              <a:off x="592" y="480"/>
              <a:ext cx="160" cy="104"/>
            </a:xfrm>
            <a:prstGeom prst="rect">
              <a:avLst/>
            </a:prstGeom>
            <a:solidFill>
              <a:srgbClr val="3400FB"/>
            </a:solidFill>
            <a:ln w="9525">
              <a:solidFill>
                <a:schemeClr val="tx1"/>
              </a:solidFill>
              <a:miter lim="800000"/>
              <a:headEnd/>
              <a:tailEnd/>
            </a:ln>
          </p:spPr>
          <p:txBody>
            <a:bodyPr/>
            <a:lstStyle/>
            <a:p>
              <a:endParaRPr lang="en-IN"/>
            </a:p>
          </p:txBody>
        </p:sp>
        <p:sp>
          <p:nvSpPr>
            <p:cNvPr id="39958" name="Rectangle 22"/>
            <p:cNvSpPr>
              <a:spLocks/>
            </p:cNvSpPr>
            <p:nvPr/>
          </p:nvSpPr>
          <p:spPr bwMode="auto">
            <a:xfrm>
              <a:off x="592" y="1224"/>
              <a:ext cx="160" cy="104"/>
            </a:xfrm>
            <a:prstGeom prst="rect">
              <a:avLst/>
            </a:prstGeom>
            <a:solidFill>
              <a:srgbClr val="3400FB"/>
            </a:solidFill>
            <a:ln w="9525">
              <a:solidFill>
                <a:schemeClr val="tx1"/>
              </a:solidFill>
              <a:miter lim="800000"/>
              <a:headEnd/>
              <a:tailEnd/>
            </a:ln>
          </p:spPr>
          <p:txBody>
            <a:bodyPr/>
            <a:lstStyle/>
            <a:p>
              <a:endParaRPr lang="en-IN"/>
            </a:p>
          </p:txBody>
        </p:sp>
        <p:sp>
          <p:nvSpPr>
            <p:cNvPr id="39959" name="Rectangle 23"/>
            <p:cNvSpPr>
              <a:spLocks/>
            </p:cNvSpPr>
            <p:nvPr/>
          </p:nvSpPr>
          <p:spPr bwMode="auto">
            <a:xfrm>
              <a:off x="592" y="1336"/>
              <a:ext cx="160" cy="856"/>
            </a:xfrm>
            <a:prstGeom prst="rect">
              <a:avLst/>
            </a:prstGeom>
            <a:solidFill>
              <a:schemeClr val="accent1"/>
            </a:solidFill>
            <a:ln w="9525">
              <a:solidFill>
                <a:schemeClr val="tx1"/>
              </a:solidFill>
              <a:miter lim="800000"/>
              <a:headEnd/>
              <a:tailEnd/>
            </a:ln>
          </p:spPr>
          <p:txBody>
            <a:bodyPr/>
            <a:lstStyle/>
            <a:p>
              <a:endParaRPr lang="en-IN"/>
            </a:p>
          </p:txBody>
        </p:sp>
        <p:sp>
          <p:nvSpPr>
            <p:cNvPr id="39960" name="Rectangle 24"/>
            <p:cNvSpPr>
              <a:spLocks/>
            </p:cNvSpPr>
            <p:nvPr/>
          </p:nvSpPr>
          <p:spPr bwMode="auto">
            <a:xfrm>
              <a:off x="592" y="1544"/>
              <a:ext cx="160" cy="104"/>
            </a:xfrm>
            <a:prstGeom prst="rect">
              <a:avLst/>
            </a:prstGeom>
            <a:solidFill>
              <a:srgbClr val="FA100F"/>
            </a:solidFill>
            <a:ln w="9525">
              <a:solidFill>
                <a:schemeClr val="tx1"/>
              </a:solidFill>
              <a:miter lim="800000"/>
              <a:headEnd/>
              <a:tailEnd/>
            </a:ln>
          </p:spPr>
          <p:txBody>
            <a:bodyPr/>
            <a:lstStyle/>
            <a:p>
              <a:endParaRPr lang="en-IN"/>
            </a:p>
          </p:txBody>
        </p:sp>
        <p:sp>
          <p:nvSpPr>
            <p:cNvPr id="39961" name="Rectangle 25"/>
            <p:cNvSpPr>
              <a:spLocks/>
            </p:cNvSpPr>
            <p:nvPr/>
          </p:nvSpPr>
          <p:spPr bwMode="auto">
            <a:xfrm>
              <a:off x="592" y="1336"/>
              <a:ext cx="160" cy="104"/>
            </a:xfrm>
            <a:prstGeom prst="rect">
              <a:avLst/>
            </a:prstGeom>
            <a:solidFill>
              <a:srgbClr val="3400FB"/>
            </a:solidFill>
            <a:ln w="9525">
              <a:solidFill>
                <a:schemeClr val="tx1"/>
              </a:solidFill>
              <a:miter lim="800000"/>
              <a:headEnd/>
              <a:tailEnd/>
            </a:ln>
          </p:spPr>
          <p:txBody>
            <a:bodyPr/>
            <a:lstStyle/>
            <a:p>
              <a:endParaRPr lang="en-IN"/>
            </a:p>
          </p:txBody>
        </p:sp>
        <p:sp>
          <p:nvSpPr>
            <p:cNvPr id="39962" name="Rectangle 26"/>
            <p:cNvSpPr>
              <a:spLocks/>
            </p:cNvSpPr>
            <p:nvPr/>
          </p:nvSpPr>
          <p:spPr bwMode="auto">
            <a:xfrm>
              <a:off x="592" y="2080"/>
              <a:ext cx="160" cy="104"/>
            </a:xfrm>
            <a:prstGeom prst="rect">
              <a:avLst/>
            </a:prstGeom>
            <a:solidFill>
              <a:srgbClr val="3400FB"/>
            </a:solidFill>
            <a:ln w="9525">
              <a:solidFill>
                <a:schemeClr val="tx1"/>
              </a:solidFill>
              <a:miter lim="800000"/>
              <a:headEnd/>
              <a:tailEnd/>
            </a:ln>
          </p:spPr>
          <p:txBody>
            <a:bodyPr/>
            <a:lstStyle/>
            <a:p>
              <a:endParaRPr lang="en-IN"/>
            </a:p>
          </p:txBody>
        </p:sp>
        <p:sp>
          <p:nvSpPr>
            <p:cNvPr id="39963" name="Rectangle 27"/>
            <p:cNvSpPr>
              <a:spLocks/>
            </p:cNvSpPr>
            <p:nvPr/>
          </p:nvSpPr>
          <p:spPr bwMode="auto">
            <a:xfrm>
              <a:off x="112" y="0"/>
              <a:ext cx="1064" cy="192"/>
            </a:xfrm>
            <a:prstGeom prst="rect">
              <a:avLst/>
            </a:prstGeom>
            <a:noFill/>
            <a:ln w="9525">
              <a:noFill/>
              <a:miter lim="800000"/>
              <a:headEnd/>
              <a:tailEnd/>
            </a:ln>
          </p:spPr>
          <p:txBody>
            <a:bodyPr lIns="0" tIns="0" rIns="40640" bIns="0"/>
            <a:lstStyle/>
            <a:p>
              <a:pPr marL="39688" algn="ctr" defTabSz="822325">
                <a:spcBef>
                  <a:spcPts val="813"/>
                </a:spcBef>
              </a:pPr>
              <a:r>
                <a:rPr lang="en-US" sz="1300" b="1" i="1">
                  <a:cs typeface="Arial" charset="0"/>
                  <a:sym typeface="Arial" charset="0"/>
                </a:rPr>
                <a:t>Fusion</a:t>
              </a:r>
            </a:p>
          </p:txBody>
        </p:sp>
        <p:sp>
          <p:nvSpPr>
            <p:cNvPr id="39964" name="Line 28"/>
            <p:cNvSpPr>
              <a:spLocks noChangeShapeType="1"/>
            </p:cNvSpPr>
            <p:nvPr/>
          </p:nvSpPr>
          <p:spPr bwMode="auto">
            <a:xfrm>
              <a:off x="0" y="856"/>
              <a:ext cx="481" cy="156"/>
            </a:xfrm>
            <a:prstGeom prst="line">
              <a:avLst/>
            </a:prstGeom>
            <a:noFill/>
            <a:ln w="38100">
              <a:solidFill>
                <a:schemeClr val="tx1"/>
              </a:solidFill>
              <a:round/>
              <a:headEnd/>
              <a:tailEnd type="triangle" w="med" len="med"/>
            </a:ln>
          </p:spPr>
          <p:txBody>
            <a:bodyPr/>
            <a:lstStyle/>
            <a:p>
              <a:endParaRPr lang="en-IN"/>
            </a:p>
          </p:txBody>
        </p:sp>
        <p:sp>
          <p:nvSpPr>
            <p:cNvPr id="39965" name="Line 29"/>
            <p:cNvSpPr>
              <a:spLocks noChangeShapeType="1"/>
            </p:cNvSpPr>
            <p:nvPr/>
          </p:nvSpPr>
          <p:spPr bwMode="auto">
            <a:xfrm rot="10800000" flipH="1">
              <a:off x="0" y="1496"/>
              <a:ext cx="531" cy="270"/>
            </a:xfrm>
            <a:prstGeom prst="line">
              <a:avLst/>
            </a:prstGeom>
            <a:noFill/>
            <a:ln w="38100">
              <a:solidFill>
                <a:schemeClr val="tx1"/>
              </a:solidFill>
              <a:round/>
              <a:headEnd/>
              <a:tailEnd type="triangle" w="med" len="med"/>
            </a:ln>
          </p:spPr>
          <p:txBody>
            <a:bodyPr/>
            <a:lstStyle/>
            <a:p>
              <a:endParaRPr lang="en-IN"/>
            </a:p>
          </p:txBody>
        </p:sp>
      </p:grpSp>
      <p:grpSp>
        <p:nvGrpSpPr>
          <p:cNvPr id="5" name="Group 30"/>
          <p:cNvGrpSpPr>
            <a:grpSpLocks/>
          </p:cNvGrpSpPr>
          <p:nvPr/>
        </p:nvGrpSpPr>
        <p:grpSpPr bwMode="auto">
          <a:xfrm>
            <a:off x="4427538" y="914400"/>
            <a:ext cx="2444750" cy="2903538"/>
            <a:chOff x="0" y="0"/>
            <a:chExt cx="1711" cy="2032"/>
          </a:xfrm>
        </p:grpSpPr>
        <p:sp>
          <p:nvSpPr>
            <p:cNvPr id="39967" name="Rectangle 31"/>
            <p:cNvSpPr>
              <a:spLocks/>
            </p:cNvSpPr>
            <p:nvPr/>
          </p:nvSpPr>
          <p:spPr bwMode="auto">
            <a:xfrm>
              <a:off x="640" y="320"/>
              <a:ext cx="160" cy="856"/>
            </a:xfrm>
            <a:prstGeom prst="rect">
              <a:avLst/>
            </a:prstGeom>
            <a:solidFill>
              <a:schemeClr val="accent1"/>
            </a:solidFill>
            <a:ln w="9525">
              <a:solidFill>
                <a:schemeClr val="tx1"/>
              </a:solidFill>
              <a:miter lim="800000"/>
              <a:headEnd/>
              <a:tailEnd/>
            </a:ln>
          </p:spPr>
          <p:txBody>
            <a:bodyPr/>
            <a:lstStyle/>
            <a:p>
              <a:endParaRPr lang="en-IN"/>
            </a:p>
          </p:txBody>
        </p:sp>
        <p:sp>
          <p:nvSpPr>
            <p:cNvPr id="39968" name="Rectangle 32"/>
            <p:cNvSpPr>
              <a:spLocks/>
            </p:cNvSpPr>
            <p:nvPr/>
          </p:nvSpPr>
          <p:spPr bwMode="auto">
            <a:xfrm>
              <a:off x="650" y="744"/>
              <a:ext cx="147" cy="104"/>
            </a:xfrm>
            <a:prstGeom prst="rect">
              <a:avLst/>
            </a:prstGeom>
            <a:solidFill>
              <a:srgbClr val="FDD5C6"/>
            </a:solidFill>
            <a:ln w="9525">
              <a:noFill/>
              <a:miter lim="800000"/>
              <a:headEnd/>
              <a:tailEnd/>
            </a:ln>
          </p:spPr>
          <p:txBody>
            <a:bodyPr/>
            <a:lstStyle/>
            <a:p>
              <a:endParaRPr lang="en-IN"/>
            </a:p>
          </p:txBody>
        </p:sp>
        <p:sp>
          <p:nvSpPr>
            <p:cNvPr id="39969" name="Rectangle 33"/>
            <p:cNvSpPr>
              <a:spLocks/>
            </p:cNvSpPr>
            <p:nvPr/>
          </p:nvSpPr>
          <p:spPr bwMode="auto">
            <a:xfrm>
              <a:off x="640" y="320"/>
              <a:ext cx="160" cy="104"/>
            </a:xfrm>
            <a:prstGeom prst="rect">
              <a:avLst/>
            </a:prstGeom>
            <a:solidFill>
              <a:srgbClr val="3400FB"/>
            </a:solidFill>
            <a:ln w="9525">
              <a:solidFill>
                <a:schemeClr val="tx1"/>
              </a:solidFill>
              <a:miter lim="800000"/>
              <a:headEnd/>
              <a:tailEnd/>
            </a:ln>
          </p:spPr>
          <p:txBody>
            <a:bodyPr/>
            <a:lstStyle/>
            <a:p>
              <a:endParaRPr lang="en-IN"/>
            </a:p>
          </p:txBody>
        </p:sp>
        <p:sp>
          <p:nvSpPr>
            <p:cNvPr id="39970" name="Rectangle 34"/>
            <p:cNvSpPr>
              <a:spLocks/>
            </p:cNvSpPr>
            <p:nvPr/>
          </p:nvSpPr>
          <p:spPr bwMode="auto">
            <a:xfrm>
              <a:off x="640" y="1064"/>
              <a:ext cx="160" cy="104"/>
            </a:xfrm>
            <a:prstGeom prst="rect">
              <a:avLst/>
            </a:prstGeom>
            <a:solidFill>
              <a:srgbClr val="3400FB"/>
            </a:solidFill>
            <a:ln w="9525">
              <a:solidFill>
                <a:schemeClr val="tx1"/>
              </a:solidFill>
              <a:miter lim="800000"/>
              <a:headEnd/>
              <a:tailEnd/>
            </a:ln>
          </p:spPr>
          <p:txBody>
            <a:bodyPr/>
            <a:lstStyle/>
            <a:p>
              <a:endParaRPr lang="en-IN"/>
            </a:p>
          </p:txBody>
        </p:sp>
        <p:sp>
          <p:nvSpPr>
            <p:cNvPr id="39971" name="Rectangle 35"/>
            <p:cNvSpPr>
              <a:spLocks/>
            </p:cNvSpPr>
            <p:nvPr/>
          </p:nvSpPr>
          <p:spPr bwMode="auto">
            <a:xfrm>
              <a:off x="640" y="1176"/>
              <a:ext cx="160" cy="856"/>
            </a:xfrm>
            <a:prstGeom prst="rect">
              <a:avLst/>
            </a:prstGeom>
            <a:solidFill>
              <a:schemeClr val="accent1"/>
            </a:solidFill>
            <a:ln w="9525">
              <a:solidFill>
                <a:schemeClr val="tx1"/>
              </a:solidFill>
              <a:miter lim="800000"/>
              <a:headEnd/>
              <a:tailEnd/>
            </a:ln>
          </p:spPr>
          <p:txBody>
            <a:bodyPr/>
            <a:lstStyle/>
            <a:p>
              <a:endParaRPr lang="en-IN"/>
            </a:p>
          </p:txBody>
        </p:sp>
        <p:sp>
          <p:nvSpPr>
            <p:cNvPr id="39972" name="Rectangle 36"/>
            <p:cNvSpPr>
              <a:spLocks/>
            </p:cNvSpPr>
            <p:nvPr/>
          </p:nvSpPr>
          <p:spPr bwMode="auto">
            <a:xfrm>
              <a:off x="640" y="1384"/>
              <a:ext cx="160" cy="104"/>
            </a:xfrm>
            <a:prstGeom prst="rect">
              <a:avLst/>
            </a:prstGeom>
            <a:solidFill>
              <a:srgbClr val="FA100F"/>
            </a:solidFill>
            <a:ln w="9525">
              <a:solidFill>
                <a:schemeClr val="tx1"/>
              </a:solidFill>
              <a:miter lim="800000"/>
              <a:headEnd/>
              <a:tailEnd/>
            </a:ln>
          </p:spPr>
          <p:txBody>
            <a:bodyPr/>
            <a:lstStyle/>
            <a:p>
              <a:endParaRPr lang="en-IN"/>
            </a:p>
          </p:txBody>
        </p:sp>
        <p:sp>
          <p:nvSpPr>
            <p:cNvPr id="39973" name="Rectangle 37"/>
            <p:cNvSpPr>
              <a:spLocks/>
            </p:cNvSpPr>
            <p:nvPr/>
          </p:nvSpPr>
          <p:spPr bwMode="auto">
            <a:xfrm>
              <a:off x="640" y="1176"/>
              <a:ext cx="160" cy="104"/>
            </a:xfrm>
            <a:prstGeom prst="rect">
              <a:avLst/>
            </a:prstGeom>
            <a:solidFill>
              <a:srgbClr val="3400FB"/>
            </a:solidFill>
            <a:ln w="9525">
              <a:solidFill>
                <a:schemeClr val="tx1"/>
              </a:solidFill>
              <a:miter lim="800000"/>
              <a:headEnd/>
              <a:tailEnd/>
            </a:ln>
          </p:spPr>
          <p:txBody>
            <a:bodyPr/>
            <a:lstStyle/>
            <a:p>
              <a:endParaRPr lang="en-IN"/>
            </a:p>
          </p:txBody>
        </p:sp>
        <p:sp>
          <p:nvSpPr>
            <p:cNvPr id="39974" name="Rectangle 38"/>
            <p:cNvSpPr>
              <a:spLocks/>
            </p:cNvSpPr>
            <p:nvPr/>
          </p:nvSpPr>
          <p:spPr bwMode="auto">
            <a:xfrm>
              <a:off x="640" y="1920"/>
              <a:ext cx="160" cy="104"/>
            </a:xfrm>
            <a:prstGeom prst="rect">
              <a:avLst/>
            </a:prstGeom>
            <a:solidFill>
              <a:srgbClr val="3400FB"/>
            </a:solidFill>
            <a:ln w="9525">
              <a:solidFill>
                <a:schemeClr val="tx1"/>
              </a:solidFill>
              <a:miter lim="800000"/>
              <a:headEnd/>
              <a:tailEnd/>
            </a:ln>
          </p:spPr>
          <p:txBody>
            <a:bodyPr/>
            <a:lstStyle/>
            <a:p>
              <a:endParaRPr lang="en-IN"/>
            </a:p>
          </p:txBody>
        </p:sp>
        <p:sp>
          <p:nvSpPr>
            <p:cNvPr id="39975" name="Rectangle 39"/>
            <p:cNvSpPr>
              <a:spLocks/>
            </p:cNvSpPr>
            <p:nvPr/>
          </p:nvSpPr>
          <p:spPr bwMode="auto">
            <a:xfrm>
              <a:off x="160" y="0"/>
              <a:ext cx="1064" cy="192"/>
            </a:xfrm>
            <a:prstGeom prst="rect">
              <a:avLst/>
            </a:prstGeom>
            <a:noFill/>
            <a:ln w="9525">
              <a:noFill/>
              <a:miter lim="800000"/>
              <a:headEnd/>
              <a:tailEnd/>
            </a:ln>
          </p:spPr>
          <p:txBody>
            <a:bodyPr lIns="0" tIns="0" rIns="40640" bIns="0"/>
            <a:lstStyle/>
            <a:p>
              <a:pPr marL="39688" algn="ctr" defTabSz="822325">
                <a:spcBef>
                  <a:spcPts val="813"/>
                </a:spcBef>
              </a:pPr>
              <a:r>
                <a:rPr lang="en-US" sz="1300" b="1" i="1">
                  <a:cs typeface="Arial" charset="0"/>
                  <a:sym typeface="Arial" charset="0"/>
                </a:rPr>
                <a:t>Homo sapiens</a:t>
              </a:r>
            </a:p>
          </p:txBody>
        </p:sp>
        <p:sp>
          <p:nvSpPr>
            <p:cNvPr id="39976" name="Line 40"/>
            <p:cNvSpPr>
              <a:spLocks noChangeShapeType="1"/>
            </p:cNvSpPr>
            <p:nvPr/>
          </p:nvSpPr>
          <p:spPr bwMode="auto">
            <a:xfrm>
              <a:off x="0" y="800"/>
              <a:ext cx="536" cy="0"/>
            </a:xfrm>
            <a:prstGeom prst="line">
              <a:avLst/>
            </a:prstGeom>
            <a:noFill/>
            <a:ln w="38100">
              <a:solidFill>
                <a:schemeClr val="tx1"/>
              </a:solidFill>
              <a:round/>
              <a:headEnd/>
              <a:tailEnd type="triangle" w="med" len="med"/>
            </a:ln>
          </p:spPr>
          <p:txBody>
            <a:bodyPr/>
            <a:lstStyle/>
            <a:p>
              <a:endParaRPr lang="en-IN"/>
            </a:p>
          </p:txBody>
        </p:sp>
        <p:sp>
          <p:nvSpPr>
            <p:cNvPr id="39977" name="Rectangle 41"/>
            <p:cNvSpPr>
              <a:spLocks/>
            </p:cNvSpPr>
            <p:nvPr/>
          </p:nvSpPr>
          <p:spPr bwMode="auto">
            <a:xfrm>
              <a:off x="903" y="536"/>
              <a:ext cx="808" cy="320"/>
            </a:xfrm>
            <a:prstGeom prst="rect">
              <a:avLst/>
            </a:prstGeom>
            <a:noFill/>
            <a:ln w="9525">
              <a:noFill/>
              <a:miter lim="800000"/>
              <a:headEnd/>
              <a:tailEnd/>
            </a:ln>
          </p:spPr>
          <p:txBody>
            <a:bodyPr lIns="0" tIns="0" rIns="40640" bIns="0"/>
            <a:lstStyle/>
            <a:p>
              <a:pPr marL="39688" algn="ctr" defTabSz="822325"/>
              <a:r>
                <a:rPr lang="en-US" sz="1300" i="1">
                  <a:cs typeface="Arial" charset="0"/>
                  <a:sym typeface="Arial" charset="0"/>
                </a:rPr>
                <a:t>Inactivated centromere</a:t>
              </a:r>
            </a:p>
          </p:txBody>
        </p:sp>
        <p:sp>
          <p:nvSpPr>
            <p:cNvPr id="39978" name="Rectangle 42"/>
            <p:cNvSpPr>
              <a:spLocks/>
            </p:cNvSpPr>
            <p:nvPr/>
          </p:nvSpPr>
          <p:spPr bwMode="auto">
            <a:xfrm>
              <a:off x="903" y="971"/>
              <a:ext cx="808" cy="320"/>
            </a:xfrm>
            <a:prstGeom prst="rect">
              <a:avLst/>
            </a:prstGeom>
            <a:noFill/>
            <a:ln w="9525">
              <a:noFill/>
              <a:miter lim="800000"/>
              <a:headEnd/>
              <a:tailEnd/>
            </a:ln>
          </p:spPr>
          <p:txBody>
            <a:bodyPr lIns="0" tIns="0" rIns="40640" bIns="0"/>
            <a:lstStyle/>
            <a:p>
              <a:pPr marL="39688" algn="ctr" defTabSz="822325"/>
              <a:r>
                <a:rPr lang="en-US" sz="1300" i="1">
                  <a:cs typeface="Arial" charset="0"/>
                  <a:sym typeface="Arial" charset="0"/>
                </a:rPr>
                <a:t>Telomere sequences</a:t>
              </a:r>
            </a:p>
          </p:txBody>
        </p:sp>
      </p:grpSp>
      <p:pic>
        <p:nvPicPr>
          <p:cNvPr id="43" name="Recorded Sound">
            <a:hlinkClick r:id="" action="ppaction://media"/>
          </p:cNvPr>
          <p:cNvPicPr>
            <a:picLocks noRot="1" noChangeAspect="1"/>
          </p:cNvPicPr>
          <p:nvPr>
            <a:wavAudioFile r:embed="rId1" name="Recorded Sound"/>
          </p:nvPr>
        </p:nvPicPr>
        <p:blipFill>
          <a:blip r:embed="rId4" cstate="print"/>
          <a:stretch>
            <a:fillRect/>
          </a:stretch>
        </p:blipFill>
        <p:spPr>
          <a:xfrm>
            <a:off x="8676456" y="6381328"/>
            <a:ext cx="244475" cy="24447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59"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p:cNvSpPr>
          <p:nvPr/>
        </p:nvSpPr>
        <p:spPr bwMode="auto">
          <a:xfrm>
            <a:off x="3954463" y="1589088"/>
            <a:ext cx="4652962" cy="3679825"/>
          </a:xfrm>
          <a:prstGeom prst="rect">
            <a:avLst/>
          </a:prstGeom>
          <a:solidFill>
            <a:srgbClr val="FFFFFF"/>
          </a:solidFill>
          <a:ln w="9525">
            <a:noFill/>
            <a:miter lim="800000"/>
            <a:headEnd/>
            <a:tailEnd/>
          </a:ln>
          <a:effectLst>
            <a:outerShdw dist="152400" dir="2700000" algn="ctr" rotWithShape="0">
              <a:schemeClr val="bg2">
                <a:alpha val="65999"/>
              </a:schemeClr>
            </a:outerShdw>
          </a:effectLst>
        </p:spPr>
        <p:txBody>
          <a:bodyPr lIns="0" tIns="0" rIns="40640" bIns="0"/>
          <a:lstStyle/>
          <a:p>
            <a:pPr marL="39688" defTabSz="822325"/>
            <a:r>
              <a:rPr lang="en-US">
                <a:cs typeface="Arial" charset="0"/>
                <a:sym typeface="Arial" charset="0"/>
              </a:rPr>
              <a:t>“Chromosome 2 is unique to the human lineage of evolution, having emerged as a result of head-to-head fusion of two acrocentric chromosomes that remained separate in other primates. The precise fusion site has been located in 2q13–2q14.1 (ref. 2; hg 16:114455823 – 114455838), where our analysis confirmed the presence of multiple subtelomeric duplications to chromosomes 1, 5, 8, 9, 10, 12, 19, 21 and 22 (Fig. 3; Supplementary Fig. 3a, region A). During the formation of human chromosome 2, one of the two centromeres became inactivated (2q21, which corresponds to the centromere from chimp chromosome 13) and the centromeric structure quickly deterioriated (42).”</a:t>
            </a:r>
          </a:p>
        </p:txBody>
      </p:sp>
      <p:sp>
        <p:nvSpPr>
          <p:cNvPr id="43011" name="Rectangle 3"/>
          <p:cNvSpPr>
            <a:spLocks/>
          </p:cNvSpPr>
          <p:nvPr/>
        </p:nvSpPr>
        <p:spPr bwMode="auto">
          <a:xfrm>
            <a:off x="765175" y="2343150"/>
            <a:ext cx="228600" cy="1222375"/>
          </a:xfrm>
          <a:prstGeom prst="rect">
            <a:avLst/>
          </a:prstGeom>
          <a:solidFill>
            <a:schemeClr val="accent1"/>
          </a:solidFill>
          <a:ln w="9525">
            <a:solidFill>
              <a:schemeClr val="tx1"/>
            </a:solidFill>
            <a:miter lim="800000"/>
            <a:headEnd/>
            <a:tailEnd/>
          </a:ln>
        </p:spPr>
        <p:txBody>
          <a:bodyPr/>
          <a:lstStyle/>
          <a:p>
            <a:endParaRPr lang="en-IN"/>
          </a:p>
        </p:txBody>
      </p:sp>
      <p:sp>
        <p:nvSpPr>
          <p:cNvPr id="43012" name="Rectangle 4"/>
          <p:cNvSpPr>
            <a:spLocks/>
          </p:cNvSpPr>
          <p:nvPr/>
        </p:nvSpPr>
        <p:spPr bwMode="auto">
          <a:xfrm>
            <a:off x="765175" y="2960688"/>
            <a:ext cx="228600" cy="147637"/>
          </a:xfrm>
          <a:prstGeom prst="rect">
            <a:avLst/>
          </a:prstGeom>
          <a:solidFill>
            <a:srgbClr val="FA100F"/>
          </a:solidFill>
          <a:ln w="9525">
            <a:solidFill>
              <a:schemeClr val="tx1"/>
            </a:solidFill>
            <a:miter lim="800000"/>
            <a:headEnd/>
            <a:tailEnd/>
          </a:ln>
        </p:spPr>
        <p:txBody>
          <a:bodyPr/>
          <a:lstStyle/>
          <a:p>
            <a:endParaRPr lang="en-IN"/>
          </a:p>
        </p:txBody>
      </p:sp>
      <p:sp>
        <p:nvSpPr>
          <p:cNvPr id="43013" name="Rectangle 5"/>
          <p:cNvSpPr>
            <a:spLocks/>
          </p:cNvSpPr>
          <p:nvPr/>
        </p:nvSpPr>
        <p:spPr bwMode="auto">
          <a:xfrm>
            <a:off x="765175" y="2343150"/>
            <a:ext cx="228600" cy="149225"/>
          </a:xfrm>
          <a:prstGeom prst="rect">
            <a:avLst/>
          </a:prstGeom>
          <a:solidFill>
            <a:srgbClr val="3400FB"/>
          </a:solidFill>
          <a:ln w="9525">
            <a:solidFill>
              <a:schemeClr val="tx1"/>
            </a:solidFill>
            <a:miter lim="800000"/>
            <a:headEnd/>
            <a:tailEnd/>
          </a:ln>
        </p:spPr>
        <p:txBody>
          <a:bodyPr/>
          <a:lstStyle/>
          <a:p>
            <a:endParaRPr lang="en-IN"/>
          </a:p>
        </p:txBody>
      </p:sp>
      <p:sp>
        <p:nvSpPr>
          <p:cNvPr id="43014" name="Rectangle 6"/>
          <p:cNvSpPr>
            <a:spLocks/>
          </p:cNvSpPr>
          <p:nvPr/>
        </p:nvSpPr>
        <p:spPr bwMode="auto">
          <a:xfrm>
            <a:off x="765175" y="3417888"/>
            <a:ext cx="228600" cy="147637"/>
          </a:xfrm>
          <a:prstGeom prst="rect">
            <a:avLst/>
          </a:prstGeom>
          <a:solidFill>
            <a:srgbClr val="3400FB"/>
          </a:solidFill>
          <a:ln w="9525">
            <a:solidFill>
              <a:schemeClr val="tx1"/>
            </a:solidFill>
            <a:miter lim="800000"/>
            <a:headEnd/>
            <a:tailEnd/>
          </a:ln>
        </p:spPr>
        <p:txBody>
          <a:bodyPr/>
          <a:lstStyle/>
          <a:p>
            <a:endParaRPr lang="en-IN"/>
          </a:p>
        </p:txBody>
      </p:sp>
      <p:sp>
        <p:nvSpPr>
          <p:cNvPr id="43015" name="Rectangle 7"/>
          <p:cNvSpPr>
            <a:spLocks/>
          </p:cNvSpPr>
          <p:nvPr/>
        </p:nvSpPr>
        <p:spPr bwMode="auto">
          <a:xfrm>
            <a:off x="765175" y="3565525"/>
            <a:ext cx="228600" cy="1223963"/>
          </a:xfrm>
          <a:prstGeom prst="rect">
            <a:avLst/>
          </a:prstGeom>
          <a:solidFill>
            <a:schemeClr val="accent1"/>
          </a:solidFill>
          <a:ln w="9525">
            <a:solidFill>
              <a:schemeClr val="tx1"/>
            </a:solidFill>
            <a:miter lim="800000"/>
            <a:headEnd/>
            <a:tailEnd/>
          </a:ln>
        </p:spPr>
        <p:txBody>
          <a:bodyPr/>
          <a:lstStyle/>
          <a:p>
            <a:endParaRPr lang="en-IN"/>
          </a:p>
        </p:txBody>
      </p:sp>
      <p:sp>
        <p:nvSpPr>
          <p:cNvPr id="43016" name="Rectangle 8"/>
          <p:cNvSpPr>
            <a:spLocks/>
          </p:cNvSpPr>
          <p:nvPr/>
        </p:nvSpPr>
        <p:spPr bwMode="auto">
          <a:xfrm>
            <a:off x="765175" y="3875088"/>
            <a:ext cx="228600" cy="147637"/>
          </a:xfrm>
          <a:prstGeom prst="rect">
            <a:avLst/>
          </a:prstGeom>
          <a:solidFill>
            <a:srgbClr val="FA100F"/>
          </a:solidFill>
          <a:ln w="9525">
            <a:solidFill>
              <a:schemeClr val="tx1"/>
            </a:solidFill>
            <a:miter lim="800000"/>
            <a:headEnd/>
            <a:tailEnd/>
          </a:ln>
        </p:spPr>
        <p:txBody>
          <a:bodyPr/>
          <a:lstStyle/>
          <a:p>
            <a:endParaRPr lang="en-IN"/>
          </a:p>
        </p:txBody>
      </p:sp>
      <p:sp>
        <p:nvSpPr>
          <p:cNvPr id="43017" name="Rectangle 9"/>
          <p:cNvSpPr>
            <a:spLocks/>
          </p:cNvSpPr>
          <p:nvPr/>
        </p:nvSpPr>
        <p:spPr bwMode="auto">
          <a:xfrm>
            <a:off x="765175" y="3565525"/>
            <a:ext cx="228600" cy="149225"/>
          </a:xfrm>
          <a:prstGeom prst="rect">
            <a:avLst/>
          </a:prstGeom>
          <a:solidFill>
            <a:srgbClr val="3400FB"/>
          </a:solidFill>
          <a:ln w="9525">
            <a:solidFill>
              <a:schemeClr val="tx1"/>
            </a:solidFill>
            <a:miter lim="800000"/>
            <a:headEnd/>
            <a:tailEnd/>
          </a:ln>
        </p:spPr>
        <p:txBody>
          <a:bodyPr/>
          <a:lstStyle/>
          <a:p>
            <a:endParaRPr lang="en-IN"/>
          </a:p>
        </p:txBody>
      </p:sp>
      <p:sp>
        <p:nvSpPr>
          <p:cNvPr id="43018" name="Rectangle 10"/>
          <p:cNvSpPr>
            <a:spLocks/>
          </p:cNvSpPr>
          <p:nvPr/>
        </p:nvSpPr>
        <p:spPr bwMode="auto">
          <a:xfrm>
            <a:off x="765175" y="4629150"/>
            <a:ext cx="228600" cy="149225"/>
          </a:xfrm>
          <a:prstGeom prst="rect">
            <a:avLst/>
          </a:prstGeom>
          <a:solidFill>
            <a:srgbClr val="3400FB"/>
          </a:solidFill>
          <a:ln w="9525">
            <a:solidFill>
              <a:schemeClr val="tx1"/>
            </a:solidFill>
            <a:miter lim="800000"/>
            <a:headEnd/>
            <a:tailEnd/>
          </a:ln>
        </p:spPr>
        <p:txBody>
          <a:bodyPr/>
          <a:lstStyle/>
          <a:p>
            <a:endParaRPr lang="en-IN"/>
          </a:p>
        </p:txBody>
      </p:sp>
      <p:sp>
        <p:nvSpPr>
          <p:cNvPr id="43019" name="Rectangle 11"/>
          <p:cNvSpPr>
            <a:spLocks/>
          </p:cNvSpPr>
          <p:nvPr/>
        </p:nvSpPr>
        <p:spPr bwMode="auto">
          <a:xfrm>
            <a:off x="2136775" y="2343150"/>
            <a:ext cx="228600" cy="1222375"/>
          </a:xfrm>
          <a:prstGeom prst="rect">
            <a:avLst/>
          </a:prstGeom>
          <a:solidFill>
            <a:schemeClr val="accent1"/>
          </a:solidFill>
          <a:ln w="9525">
            <a:solidFill>
              <a:schemeClr val="tx1"/>
            </a:solidFill>
            <a:miter lim="800000"/>
            <a:headEnd/>
            <a:tailEnd/>
          </a:ln>
        </p:spPr>
        <p:txBody>
          <a:bodyPr/>
          <a:lstStyle/>
          <a:p>
            <a:endParaRPr lang="en-IN"/>
          </a:p>
        </p:txBody>
      </p:sp>
      <p:sp>
        <p:nvSpPr>
          <p:cNvPr id="43020" name="Rectangle 12"/>
          <p:cNvSpPr>
            <a:spLocks/>
          </p:cNvSpPr>
          <p:nvPr/>
        </p:nvSpPr>
        <p:spPr bwMode="auto">
          <a:xfrm>
            <a:off x="2155825" y="2960688"/>
            <a:ext cx="209550" cy="147637"/>
          </a:xfrm>
          <a:prstGeom prst="rect">
            <a:avLst/>
          </a:prstGeom>
          <a:solidFill>
            <a:srgbClr val="FDD5C6"/>
          </a:solidFill>
          <a:ln w="9525">
            <a:noFill/>
            <a:miter lim="800000"/>
            <a:headEnd/>
            <a:tailEnd/>
          </a:ln>
        </p:spPr>
        <p:txBody>
          <a:bodyPr/>
          <a:lstStyle/>
          <a:p>
            <a:endParaRPr lang="en-IN"/>
          </a:p>
        </p:txBody>
      </p:sp>
      <p:sp>
        <p:nvSpPr>
          <p:cNvPr id="43021" name="Rectangle 13"/>
          <p:cNvSpPr>
            <a:spLocks/>
          </p:cNvSpPr>
          <p:nvPr/>
        </p:nvSpPr>
        <p:spPr bwMode="auto">
          <a:xfrm>
            <a:off x="2136775" y="2343150"/>
            <a:ext cx="228600" cy="149225"/>
          </a:xfrm>
          <a:prstGeom prst="rect">
            <a:avLst/>
          </a:prstGeom>
          <a:solidFill>
            <a:srgbClr val="3400FB"/>
          </a:solidFill>
          <a:ln w="9525">
            <a:solidFill>
              <a:schemeClr val="tx1"/>
            </a:solidFill>
            <a:miter lim="800000"/>
            <a:headEnd/>
            <a:tailEnd/>
          </a:ln>
        </p:spPr>
        <p:txBody>
          <a:bodyPr/>
          <a:lstStyle/>
          <a:p>
            <a:endParaRPr lang="en-IN"/>
          </a:p>
        </p:txBody>
      </p:sp>
      <p:sp>
        <p:nvSpPr>
          <p:cNvPr id="43022" name="Rectangle 14"/>
          <p:cNvSpPr>
            <a:spLocks/>
          </p:cNvSpPr>
          <p:nvPr/>
        </p:nvSpPr>
        <p:spPr bwMode="auto">
          <a:xfrm>
            <a:off x="2136775" y="3417888"/>
            <a:ext cx="228600" cy="147637"/>
          </a:xfrm>
          <a:prstGeom prst="rect">
            <a:avLst/>
          </a:prstGeom>
          <a:solidFill>
            <a:srgbClr val="3400FB"/>
          </a:solidFill>
          <a:ln w="9525">
            <a:solidFill>
              <a:schemeClr val="tx1"/>
            </a:solidFill>
            <a:miter lim="800000"/>
            <a:headEnd/>
            <a:tailEnd/>
          </a:ln>
        </p:spPr>
        <p:txBody>
          <a:bodyPr/>
          <a:lstStyle/>
          <a:p>
            <a:endParaRPr lang="en-IN"/>
          </a:p>
        </p:txBody>
      </p:sp>
      <p:sp>
        <p:nvSpPr>
          <p:cNvPr id="43023" name="Rectangle 15"/>
          <p:cNvSpPr>
            <a:spLocks/>
          </p:cNvSpPr>
          <p:nvPr/>
        </p:nvSpPr>
        <p:spPr bwMode="auto">
          <a:xfrm>
            <a:off x="2136775" y="3565525"/>
            <a:ext cx="228600" cy="1223963"/>
          </a:xfrm>
          <a:prstGeom prst="rect">
            <a:avLst/>
          </a:prstGeom>
          <a:solidFill>
            <a:schemeClr val="accent1"/>
          </a:solidFill>
          <a:ln w="9525">
            <a:solidFill>
              <a:schemeClr val="tx1"/>
            </a:solidFill>
            <a:miter lim="800000"/>
            <a:headEnd/>
            <a:tailEnd/>
          </a:ln>
        </p:spPr>
        <p:txBody>
          <a:bodyPr/>
          <a:lstStyle/>
          <a:p>
            <a:endParaRPr lang="en-IN"/>
          </a:p>
        </p:txBody>
      </p:sp>
      <p:sp>
        <p:nvSpPr>
          <p:cNvPr id="43024" name="Rectangle 16"/>
          <p:cNvSpPr>
            <a:spLocks/>
          </p:cNvSpPr>
          <p:nvPr/>
        </p:nvSpPr>
        <p:spPr bwMode="auto">
          <a:xfrm>
            <a:off x="2136775" y="3875088"/>
            <a:ext cx="228600" cy="147637"/>
          </a:xfrm>
          <a:prstGeom prst="rect">
            <a:avLst/>
          </a:prstGeom>
          <a:solidFill>
            <a:srgbClr val="FA100F"/>
          </a:solidFill>
          <a:ln w="9525">
            <a:solidFill>
              <a:schemeClr val="tx1"/>
            </a:solidFill>
            <a:miter lim="800000"/>
            <a:headEnd/>
            <a:tailEnd/>
          </a:ln>
        </p:spPr>
        <p:txBody>
          <a:bodyPr/>
          <a:lstStyle/>
          <a:p>
            <a:endParaRPr lang="en-IN"/>
          </a:p>
        </p:txBody>
      </p:sp>
      <p:sp>
        <p:nvSpPr>
          <p:cNvPr id="43025" name="Rectangle 17"/>
          <p:cNvSpPr>
            <a:spLocks/>
          </p:cNvSpPr>
          <p:nvPr/>
        </p:nvSpPr>
        <p:spPr bwMode="auto">
          <a:xfrm>
            <a:off x="2136775" y="3565525"/>
            <a:ext cx="228600" cy="149225"/>
          </a:xfrm>
          <a:prstGeom prst="rect">
            <a:avLst/>
          </a:prstGeom>
          <a:solidFill>
            <a:srgbClr val="3400FB"/>
          </a:solidFill>
          <a:ln w="9525">
            <a:solidFill>
              <a:schemeClr val="tx1"/>
            </a:solidFill>
            <a:miter lim="800000"/>
            <a:headEnd/>
            <a:tailEnd/>
          </a:ln>
        </p:spPr>
        <p:txBody>
          <a:bodyPr/>
          <a:lstStyle/>
          <a:p>
            <a:endParaRPr lang="en-IN"/>
          </a:p>
        </p:txBody>
      </p:sp>
      <p:sp>
        <p:nvSpPr>
          <p:cNvPr id="43026" name="Rectangle 18"/>
          <p:cNvSpPr>
            <a:spLocks/>
          </p:cNvSpPr>
          <p:nvPr/>
        </p:nvSpPr>
        <p:spPr bwMode="auto">
          <a:xfrm>
            <a:off x="2136775" y="4629150"/>
            <a:ext cx="228600" cy="149225"/>
          </a:xfrm>
          <a:prstGeom prst="rect">
            <a:avLst/>
          </a:prstGeom>
          <a:solidFill>
            <a:srgbClr val="3400FB"/>
          </a:solidFill>
          <a:ln w="9525">
            <a:solidFill>
              <a:schemeClr val="tx1"/>
            </a:solidFill>
            <a:miter lim="800000"/>
            <a:headEnd/>
            <a:tailEnd/>
          </a:ln>
        </p:spPr>
        <p:txBody>
          <a:bodyPr/>
          <a:lstStyle/>
          <a:p>
            <a:endParaRPr lang="en-IN"/>
          </a:p>
        </p:txBody>
      </p:sp>
      <p:sp>
        <p:nvSpPr>
          <p:cNvPr id="43027" name="Rectangle 19"/>
          <p:cNvSpPr>
            <a:spLocks/>
          </p:cNvSpPr>
          <p:nvPr/>
        </p:nvSpPr>
        <p:spPr bwMode="auto">
          <a:xfrm>
            <a:off x="1450975" y="1885950"/>
            <a:ext cx="1520825" cy="274638"/>
          </a:xfrm>
          <a:prstGeom prst="rect">
            <a:avLst/>
          </a:prstGeom>
          <a:noFill/>
          <a:ln w="9525">
            <a:noFill/>
            <a:miter lim="800000"/>
            <a:headEnd/>
            <a:tailEnd/>
          </a:ln>
        </p:spPr>
        <p:txBody>
          <a:bodyPr lIns="0" tIns="0" rIns="40640" bIns="0"/>
          <a:lstStyle/>
          <a:p>
            <a:pPr marL="39688" algn="ctr" defTabSz="822325">
              <a:spcBef>
                <a:spcPts val="813"/>
              </a:spcBef>
            </a:pPr>
            <a:r>
              <a:rPr lang="en-US" sz="1300" b="1" i="1">
                <a:cs typeface="Arial" charset="0"/>
                <a:sym typeface="Arial" charset="0"/>
              </a:rPr>
              <a:t>Homo sapiens</a:t>
            </a:r>
          </a:p>
        </p:txBody>
      </p:sp>
      <p:sp>
        <p:nvSpPr>
          <p:cNvPr id="43028" name="Line 20"/>
          <p:cNvSpPr>
            <a:spLocks noChangeShapeType="1"/>
          </p:cNvSpPr>
          <p:nvPr/>
        </p:nvSpPr>
        <p:spPr bwMode="auto">
          <a:xfrm>
            <a:off x="1222375" y="3028950"/>
            <a:ext cx="766763" cy="0"/>
          </a:xfrm>
          <a:prstGeom prst="line">
            <a:avLst/>
          </a:prstGeom>
          <a:noFill/>
          <a:ln w="38100">
            <a:solidFill>
              <a:schemeClr val="tx1"/>
            </a:solidFill>
            <a:round/>
            <a:headEnd/>
            <a:tailEnd type="triangle" w="med" len="med"/>
          </a:ln>
        </p:spPr>
        <p:txBody>
          <a:bodyPr/>
          <a:lstStyle/>
          <a:p>
            <a:endParaRPr lang="en-IN"/>
          </a:p>
        </p:txBody>
      </p:sp>
      <p:sp>
        <p:nvSpPr>
          <p:cNvPr id="43029" name="Rectangle 21"/>
          <p:cNvSpPr>
            <a:spLocks/>
          </p:cNvSpPr>
          <p:nvPr/>
        </p:nvSpPr>
        <p:spPr bwMode="auto">
          <a:xfrm>
            <a:off x="2517775" y="2651125"/>
            <a:ext cx="1154113" cy="457200"/>
          </a:xfrm>
          <a:prstGeom prst="rect">
            <a:avLst/>
          </a:prstGeom>
          <a:noFill/>
          <a:ln w="9525">
            <a:noFill/>
            <a:miter lim="800000"/>
            <a:headEnd/>
            <a:tailEnd/>
          </a:ln>
        </p:spPr>
        <p:txBody>
          <a:bodyPr lIns="0" tIns="0" rIns="40640" bIns="0"/>
          <a:lstStyle/>
          <a:p>
            <a:pPr marL="39688" algn="ctr" defTabSz="822325"/>
            <a:r>
              <a:rPr lang="en-US" sz="1300" i="1">
                <a:cs typeface="Arial" charset="0"/>
                <a:sym typeface="Arial" charset="0"/>
              </a:rPr>
              <a:t>Inactivated centromere</a:t>
            </a:r>
          </a:p>
        </p:txBody>
      </p:sp>
      <p:sp>
        <p:nvSpPr>
          <p:cNvPr id="43030" name="Rectangle 22"/>
          <p:cNvSpPr>
            <a:spLocks/>
          </p:cNvSpPr>
          <p:nvPr/>
        </p:nvSpPr>
        <p:spPr bwMode="auto">
          <a:xfrm>
            <a:off x="2517775" y="3276600"/>
            <a:ext cx="1154113" cy="457200"/>
          </a:xfrm>
          <a:prstGeom prst="rect">
            <a:avLst/>
          </a:prstGeom>
          <a:noFill/>
          <a:ln w="9525">
            <a:noFill/>
            <a:miter lim="800000"/>
            <a:headEnd/>
            <a:tailEnd/>
          </a:ln>
        </p:spPr>
        <p:txBody>
          <a:bodyPr lIns="0" tIns="0" rIns="40640" bIns="0"/>
          <a:lstStyle/>
          <a:p>
            <a:pPr marL="39688" algn="ctr" defTabSz="822325"/>
            <a:r>
              <a:rPr lang="en-US" sz="1300" i="1">
                <a:cs typeface="Arial" charset="0"/>
                <a:sym typeface="Arial" charset="0"/>
              </a:rPr>
              <a:t>Telomere sequences</a:t>
            </a:r>
          </a:p>
        </p:txBody>
      </p:sp>
      <p:sp>
        <p:nvSpPr>
          <p:cNvPr id="43031" name="Rectangle 23"/>
          <p:cNvSpPr>
            <a:spLocks/>
          </p:cNvSpPr>
          <p:nvPr/>
        </p:nvSpPr>
        <p:spPr bwMode="auto">
          <a:xfrm>
            <a:off x="663575" y="5692775"/>
            <a:ext cx="7794625" cy="719138"/>
          </a:xfrm>
          <a:prstGeom prst="rect">
            <a:avLst/>
          </a:prstGeom>
          <a:solidFill>
            <a:srgbClr val="FFFFFF"/>
          </a:solidFill>
          <a:ln w="9525">
            <a:solidFill>
              <a:schemeClr val="tx1"/>
            </a:solidFill>
            <a:miter lim="800000"/>
            <a:headEnd/>
            <a:tailEnd/>
          </a:ln>
          <a:effectLst>
            <a:outerShdw dist="152400" dir="2700000" algn="ctr" rotWithShape="0">
              <a:schemeClr val="bg2">
                <a:alpha val="65999"/>
              </a:schemeClr>
            </a:outerShdw>
          </a:effectLst>
        </p:spPr>
        <p:txBody>
          <a:bodyPr lIns="0" tIns="0" rIns="40640" bIns="0"/>
          <a:lstStyle/>
          <a:p>
            <a:pPr marL="39688" algn="ctr" defTabSz="822325">
              <a:spcBef>
                <a:spcPts val="900"/>
              </a:spcBef>
            </a:pPr>
            <a:r>
              <a:rPr lang="en-US" sz="2200" b="1" dirty="0">
                <a:latin typeface="Times New Roman" pitchFamily="18" charset="0"/>
                <a:cs typeface="Times New Roman" pitchFamily="18" charset="0"/>
                <a:sym typeface="Times New Roman" pitchFamily="18" charset="0"/>
              </a:rPr>
              <a:t>Hillier </a:t>
            </a:r>
            <a:r>
              <a:rPr lang="en-US" sz="2200" i="1" dirty="0">
                <a:latin typeface="Times New Roman" pitchFamily="18" charset="0"/>
                <a:cs typeface="Times New Roman" pitchFamily="18" charset="0"/>
                <a:sym typeface="Times New Roman" pitchFamily="18" charset="0"/>
              </a:rPr>
              <a:t>et al</a:t>
            </a:r>
            <a:r>
              <a:rPr lang="en-US" sz="2200" b="1" dirty="0">
                <a:latin typeface="Times New Roman" pitchFamily="18" charset="0"/>
                <a:cs typeface="Times New Roman" pitchFamily="18" charset="0"/>
                <a:sym typeface="Times New Roman" pitchFamily="18" charset="0"/>
              </a:rPr>
              <a:t> (2005)  </a:t>
            </a:r>
            <a:r>
              <a:rPr lang="en-US" sz="2200" dirty="0">
                <a:latin typeface="Times New Roman" pitchFamily="18" charset="0"/>
                <a:cs typeface="Times New Roman" pitchFamily="18" charset="0"/>
                <a:sym typeface="Times New Roman" pitchFamily="18" charset="0"/>
              </a:rPr>
              <a:t>“Generation and Annotation of the DNA sequences of human chromosomes 2 and 4,” Nature 434: 724 – 731.</a:t>
            </a:r>
          </a:p>
        </p:txBody>
      </p:sp>
      <p:sp>
        <p:nvSpPr>
          <p:cNvPr id="43032" name="Rectangle 24"/>
          <p:cNvSpPr>
            <a:spLocks/>
          </p:cNvSpPr>
          <p:nvPr/>
        </p:nvSpPr>
        <p:spPr bwMode="auto">
          <a:xfrm>
            <a:off x="639763" y="149225"/>
            <a:ext cx="7853362" cy="1187450"/>
          </a:xfrm>
          <a:prstGeom prst="rect">
            <a:avLst/>
          </a:prstGeom>
          <a:solidFill>
            <a:srgbClr val="FFFFFF"/>
          </a:solidFill>
          <a:ln w="9525">
            <a:solidFill>
              <a:schemeClr val="tx1"/>
            </a:solidFill>
            <a:miter lim="800000"/>
            <a:headEnd/>
            <a:tailEnd/>
          </a:ln>
          <a:effectLst>
            <a:outerShdw dist="152400" dir="2700000" algn="ctr" rotWithShape="0">
              <a:schemeClr val="bg2">
                <a:alpha val="65999"/>
              </a:schemeClr>
            </a:outerShdw>
          </a:effectLst>
        </p:spPr>
        <p:txBody>
          <a:bodyPr lIns="0" tIns="0" rIns="40640" bIns="0"/>
          <a:lstStyle/>
          <a:p>
            <a:pPr marL="39688" algn="ctr" defTabSz="822325"/>
            <a:r>
              <a:rPr lang="en-US" sz="3400" b="1">
                <a:latin typeface="Times" pitchFamily="18" charset="0"/>
                <a:sym typeface="Times" pitchFamily="18" charset="0"/>
              </a:rPr>
              <a:t>Human Chromosome #2 shows the exact point at which this fusion took place</a:t>
            </a:r>
          </a:p>
        </p:txBody>
      </p:sp>
      <p:pic>
        <p:nvPicPr>
          <p:cNvPr id="25" name="Recorded Sound">
            <a:hlinkClick r:id="" action="ppaction://media"/>
          </p:cNvPr>
          <p:cNvPicPr>
            <a:picLocks noRot="1" noChangeAspect="1"/>
          </p:cNvPicPr>
          <p:nvPr>
            <a:wavAudioFile r:embed="rId1" name="Recorded Sound"/>
          </p:nvPr>
        </p:nvPicPr>
        <p:blipFill>
          <a:blip r:embed="rId4" cstate="print"/>
          <a:stretch>
            <a:fillRect/>
          </a:stretch>
        </p:blipFill>
        <p:spPr>
          <a:xfrm>
            <a:off x="8899525" y="6453336"/>
            <a:ext cx="244475" cy="24447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39"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4" name="Picture 4" descr="1"/>
          <p:cNvPicPr>
            <a:picLocks noChangeAspect="1" noChangeArrowheads="1"/>
          </p:cNvPicPr>
          <p:nvPr/>
        </p:nvPicPr>
        <p:blipFill>
          <a:blip r:embed="rId4" cstate="print"/>
          <a:srcRect/>
          <a:stretch>
            <a:fillRect/>
          </a:stretch>
        </p:blipFill>
        <p:spPr bwMode="auto">
          <a:xfrm>
            <a:off x="228600" y="304800"/>
            <a:ext cx="7772400" cy="631825"/>
          </a:xfrm>
          <a:prstGeom prst="rect">
            <a:avLst/>
          </a:prstGeom>
          <a:noFill/>
        </p:spPr>
      </p:pic>
      <p:pic>
        <p:nvPicPr>
          <p:cNvPr id="56325" name="Picture 5" descr="2"/>
          <p:cNvPicPr>
            <a:picLocks noChangeAspect="1" noChangeArrowheads="1"/>
          </p:cNvPicPr>
          <p:nvPr/>
        </p:nvPicPr>
        <p:blipFill>
          <a:blip r:embed="rId5" cstate="print"/>
          <a:srcRect/>
          <a:stretch>
            <a:fillRect/>
          </a:stretch>
        </p:blipFill>
        <p:spPr bwMode="auto">
          <a:xfrm>
            <a:off x="838200" y="1420813"/>
            <a:ext cx="8305800" cy="1936750"/>
          </a:xfrm>
          <a:prstGeom prst="rect">
            <a:avLst/>
          </a:prstGeom>
          <a:noFill/>
        </p:spPr>
      </p:pic>
      <p:pic>
        <p:nvPicPr>
          <p:cNvPr id="56326" name="Picture 6" descr="3"/>
          <p:cNvPicPr>
            <a:picLocks noChangeAspect="1" noChangeArrowheads="1"/>
          </p:cNvPicPr>
          <p:nvPr/>
        </p:nvPicPr>
        <p:blipFill>
          <a:blip r:embed="rId6" cstate="print"/>
          <a:srcRect/>
          <a:stretch>
            <a:fillRect/>
          </a:stretch>
        </p:blipFill>
        <p:spPr bwMode="auto">
          <a:xfrm>
            <a:off x="762000" y="3657600"/>
            <a:ext cx="8382000" cy="2214563"/>
          </a:xfrm>
          <a:prstGeom prst="rect">
            <a:avLst/>
          </a:prstGeom>
          <a:noFill/>
        </p:spPr>
      </p:pic>
      <p:sp>
        <p:nvSpPr>
          <p:cNvPr id="56327" name="Text Box 7"/>
          <p:cNvSpPr txBox="1">
            <a:spLocks noChangeArrowheads="1"/>
          </p:cNvSpPr>
          <p:nvPr/>
        </p:nvSpPr>
        <p:spPr bwMode="auto">
          <a:xfrm>
            <a:off x="228600" y="1447800"/>
            <a:ext cx="457200" cy="519113"/>
          </a:xfrm>
          <a:prstGeom prst="rect">
            <a:avLst/>
          </a:prstGeom>
          <a:noFill/>
          <a:ln w="9525">
            <a:noFill/>
            <a:miter lim="800000"/>
            <a:headEnd/>
            <a:tailEnd/>
          </a:ln>
          <a:effectLst/>
        </p:spPr>
        <p:txBody>
          <a:bodyPr>
            <a:spAutoFit/>
          </a:bodyPr>
          <a:lstStyle/>
          <a:p>
            <a:pPr>
              <a:spcBef>
                <a:spcPct val="50000"/>
              </a:spcBef>
            </a:pPr>
            <a:r>
              <a:rPr lang="en-US" sz="2800" b="1"/>
              <a:t>1</a:t>
            </a:r>
          </a:p>
        </p:txBody>
      </p:sp>
      <p:sp>
        <p:nvSpPr>
          <p:cNvPr id="56328" name="Text Box 8"/>
          <p:cNvSpPr txBox="1">
            <a:spLocks noChangeArrowheads="1"/>
          </p:cNvSpPr>
          <p:nvPr/>
        </p:nvSpPr>
        <p:spPr bwMode="auto">
          <a:xfrm>
            <a:off x="304800" y="3733800"/>
            <a:ext cx="457200" cy="519113"/>
          </a:xfrm>
          <a:prstGeom prst="rect">
            <a:avLst/>
          </a:prstGeom>
          <a:noFill/>
          <a:ln w="9525">
            <a:noFill/>
            <a:miter lim="800000"/>
            <a:headEnd/>
            <a:tailEnd/>
          </a:ln>
          <a:effectLst/>
        </p:spPr>
        <p:txBody>
          <a:bodyPr>
            <a:spAutoFit/>
          </a:bodyPr>
          <a:lstStyle/>
          <a:p>
            <a:pPr>
              <a:spcBef>
                <a:spcPct val="50000"/>
              </a:spcBef>
            </a:pPr>
            <a:r>
              <a:rPr lang="en-US" sz="2800" b="1"/>
              <a:t>2</a:t>
            </a:r>
          </a:p>
        </p:txBody>
      </p:sp>
      <p:pic>
        <p:nvPicPr>
          <p:cNvPr id="7" name="Recorded Sound">
            <a:hlinkClick r:id="" action="ppaction://media"/>
          </p:cNvPr>
          <p:cNvPicPr>
            <a:picLocks noRot="1" noChangeAspect="1"/>
          </p:cNvPicPr>
          <p:nvPr>
            <a:wavAudioFile r:embed="rId1" name="Recorded Sound"/>
          </p:nvPr>
        </p:nvPicPr>
        <p:blipFill>
          <a:blip r:embed="rId7"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multimod"/>
          <p:cNvPicPr>
            <a:picLocks noChangeAspect="1" noChangeArrowheads="1"/>
          </p:cNvPicPr>
          <p:nvPr/>
        </p:nvPicPr>
        <p:blipFill>
          <a:blip r:embed="rId4" cstate="print"/>
          <a:srcRect/>
          <a:stretch>
            <a:fillRect/>
          </a:stretch>
        </p:blipFill>
        <p:spPr bwMode="auto">
          <a:xfrm>
            <a:off x="0" y="1268760"/>
            <a:ext cx="4572000" cy="3429000"/>
          </a:xfrm>
          <a:prstGeom prst="rect">
            <a:avLst/>
          </a:prstGeom>
          <a:noFill/>
        </p:spPr>
      </p:pic>
      <p:pic>
        <p:nvPicPr>
          <p:cNvPr id="50178" name="Picture 2" descr="Related image"/>
          <p:cNvPicPr>
            <a:picLocks noChangeAspect="1" noChangeArrowheads="1"/>
          </p:cNvPicPr>
          <p:nvPr/>
        </p:nvPicPr>
        <p:blipFill>
          <a:blip r:embed="rId5" cstate="print"/>
          <a:srcRect/>
          <a:stretch>
            <a:fillRect/>
          </a:stretch>
        </p:blipFill>
        <p:spPr bwMode="auto">
          <a:xfrm>
            <a:off x="4600962" y="1988840"/>
            <a:ext cx="4543038" cy="3717032"/>
          </a:xfrm>
          <a:prstGeom prst="rect">
            <a:avLst/>
          </a:prstGeom>
          <a:noFill/>
        </p:spPr>
      </p:pic>
      <p:pic>
        <p:nvPicPr>
          <p:cNvPr id="6"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348" name="Picture 4"/>
          <p:cNvPicPr>
            <a:picLocks noChangeAspect="1" noChangeArrowheads="1"/>
          </p:cNvPicPr>
          <p:nvPr/>
        </p:nvPicPr>
        <p:blipFill>
          <a:blip r:embed="rId4" cstate="print"/>
          <a:srcRect/>
          <a:stretch>
            <a:fillRect/>
          </a:stretch>
        </p:blipFill>
        <p:spPr bwMode="auto">
          <a:xfrm>
            <a:off x="4949825" y="0"/>
            <a:ext cx="4194175" cy="6858000"/>
          </a:xfrm>
          <a:prstGeom prst="rect">
            <a:avLst/>
          </a:prstGeom>
          <a:noFill/>
          <a:ln w="9525">
            <a:noFill/>
            <a:miter lim="800000"/>
            <a:headEnd/>
            <a:tailEnd/>
          </a:ln>
          <a:effectLst/>
        </p:spPr>
      </p:pic>
      <p:pic>
        <p:nvPicPr>
          <p:cNvPr id="57349" name="Picture 5"/>
          <p:cNvPicPr>
            <a:picLocks noChangeAspect="1" noChangeArrowheads="1"/>
          </p:cNvPicPr>
          <p:nvPr/>
        </p:nvPicPr>
        <p:blipFill>
          <a:blip r:embed="rId5" cstate="print"/>
          <a:srcRect/>
          <a:stretch>
            <a:fillRect/>
          </a:stretch>
        </p:blipFill>
        <p:spPr bwMode="auto">
          <a:xfrm>
            <a:off x="228600" y="914400"/>
            <a:ext cx="4492625" cy="4648200"/>
          </a:xfrm>
          <a:prstGeom prst="rect">
            <a:avLst/>
          </a:prstGeom>
          <a:noFill/>
          <a:ln w="9525">
            <a:noFill/>
            <a:miter lim="800000"/>
            <a:headEnd/>
            <a:tailEnd/>
          </a:ln>
          <a:effectLst/>
        </p:spPr>
      </p:pic>
      <p:pic>
        <p:nvPicPr>
          <p:cNvPr id="6" name="Picture 5" descr="2"/>
          <p:cNvPicPr>
            <a:picLocks noChangeAspect="1" noChangeArrowheads="1"/>
          </p:cNvPicPr>
          <p:nvPr/>
        </p:nvPicPr>
        <p:blipFill>
          <a:blip r:embed="rId6" cstate="print"/>
          <a:srcRect l="739" t="3303" r="42041" b="70671"/>
          <a:stretch>
            <a:fillRect/>
          </a:stretch>
        </p:blipFill>
        <p:spPr bwMode="auto">
          <a:xfrm>
            <a:off x="251520" y="5517231"/>
            <a:ext cx="4464496" cy="473507"/>
          </a:xfrm>
          <a:prstGeom prst="rect">
            <a:avLst/>
          </a:prstGeom>
          <a:noFill/>
        </p:spPr>
      </p:pic>
      <p:pic>
        <p:nvPicPr>
          <p:cNvPr id="7" name="Recorded Sound">
            <a:hlinkClick r:id="" action="ppaction://media"/>
          </p:cNvPr>
          <p:cNvPicPr>
            <a:picLocks noRot="1" noChangeAspect="1"/>
          </p:cNvPicPr>
          <p:nvPr>
            <a:wavAudioFile r:embed="rId1" name="Recorded Sound"/>
          </p:nvPr>
        </p:nvPicPr>
        <p:blipFill>
          <a:blip r:embed="rId7"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4996" name="Picture 4"/>
          <p:cNvPicPr>
            <a:picLocks noChangeAspect="1" noChangeArrowheads="1"/>
          </p:cNvPicPr>
          <p:nvPr/>
        </p:nvPicPr>
        <p:blipFill>
          <a:blip r:embed="rId4" cstate="print"/>
          <a:srcRect l="-349" t="25555"/>
          <a:stretch>
            <a:fillRect/>
          </a:stretch>
        </p:blipFill>
        <p:spPr bwMode="auto">
          <a:xfrm>
            <a:off x="0" y="0"/>
            <a:ext cx="6119812" cy="6858000"/>
          </a:xfrm>
          <a:prstGeom prst="rect">
            <a:avLst/>
          </a:prstGeom>
          <a:noFill/>
          <a:ln w="9525">
            <a:noFill/>
            <a:miter lim="800000"/>
            <a:headEnd/>
            <a:tailEnd/>
          </a:ln>
          <a:effectLst/>
        </p:spPr>
      </p:pic>
      <p:pic>
        <p:nvPicPr>
          <p:cNvPr id="3" name="Picture 3" descr="whipped slave"/>
          <p:cNvPicPr>
            <a:picLocks noChangeAspect="1" noChangeArrowheads="1"/>
          </p:cNvPicPr>
          <p:nvPr/>
        </p:nvPicPr>
        <p:blipFill>
          <a:blip r:embed="rId5" cstate="print"/>
          <a:srcRect/>
          <a:stretch>
            <a:fillRect/>
          </a:stretch>
        </p:blipFill>
        <p:spPr bwMode="auto">
          <a:xfrm>
            <a:off x="6156177" y="0"/>
            <a:ext cx="2987824" cy="4456974"/>
          </a:xfrm>
          <a:prstGeom prst="rect">
            <a:avLst/>
          </a:prstGeom>
          <a:noFill/>
        </p:spPr>
      </p:pic>
      <p:pic>
        <p:nvPicPr>
          <p:cNvPr id="5"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https://www.natureinfocus.in/media/dsc5056.jpg"/>
          <p:cNvPicPr>
            <a:picLocks noChangeAspect="1" noChangeArrowheads="1"/>
          </p:cNvPicPr>
          <p:nvPr/>
        </p:nvPicPr>
        <p:blipFill>
          <a:blip r:embed="rId4" cstate="print"/>
          <a:srcRect/>
          <a:stretch>
            <a:fillRect/>
          </a:stretch>
        </p:blipFill>
        <p:spPr bwMode="auto">
          <a:xfrm>
            <a:off x="0" y="764704"/>
            <a:ext cx="9154248" cy="6093296"/>
          </a:xfrm>
          <a:prstGeom prst="rect">
            <a:avLst/>
          </a:prstGeom>
          <a:noFill/>
        </p:spPr>
      </p:pic>
      <p:pic>
        <p:nvPicPr>
          <p:cNvPr id="1027" name="Picture 3"/>
          <p:cNvPicPr>
            <a:picLocks noChangeAspect="1" noChangeArrowheads="1"/>
          </p:cNvPicPr>
          <p:nvPr/>
        </p:nvPicPr>
        <p:blipFill>
          <a:blip r:embed="rId5" cstate="print"/>
          <a:srcRect/>
          <a:stretch>
            <a:fillRect/>
          </a:stretch>
        </p:blipFill>
        <p:spPr bwMode="auto">
          <a:xfrm>
            <a:off x="0" y="0"/>
            <a:ext cx="5822950" cy="3200400"/>
          </a:xfrm>
          <a:prstGeom prst="rect">
            <a:avLst/>
          </a:prstGeom>
          <a:noFill/>
          <a:ln w="9525">
            <a:noFill/>
            <a:miter lim="800000"/>
            <a:headEnd/>
            <a:tailEnd/>
          </a:ln>
          <a:effectLst/>
        </p:spPr>
      </p:pic>
      <p:pic>
        <p:nvPicPr>
          <p:cNvPr id="7" name="Recorded Sound">
            <a:hlinkClick r:id="" action="ppaction://media"/>
          </p:cNvPr>
          <p:cNvPicPr>
            <a:picLocks noRot="1" noChangeAspect="1"/>
          </p:cNvPicPr>
          <p:nvPr>
            <a:wavAudioFile r:embed="rId1" name="Recorded Sound"/>
          </p:nvPr>
        </p:nvPicPr>
        <p:blipFill>
          <a:blip r:embed="rId6" cstate="print"/>
          <a:stretch>
            <a:fillRect/>
          </a:stretch>
        </p:blipFill>
        <p:spPr>
          <a:xfrm>
            <a:off x="8748464"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4" cstate="print"/>
          <a:srcRect/>
          <a:stretch>
            <a:fillRect/>
          </a:stretch>
        </p:blipFill>
        <p:spPr bwMode="auto">
          <a:xfrm>
            <a:off x="0" y="0"/>
            <a:ext cx="4644008" cy="6192011"/>
          </a:xfrm>
          <a:prstGeom prst="rect">
            <a:avLst/>
          </a:prstGeom>
          <a:noFill/>
          <a:ln w="9525">
            <a:noFill/>
            <a:miter lim="800000"/>
            <a:headEnd/>
            <a:tailEnd/>
          </a:ln>
          <a:effectLst/>
        </p:spPr>
      </p:pic>
      <p:pic>
        <p:nvPicPr>
          <p:cNvPr id="3" name="Picture 5"/>
          <p:cNvPicPr>
            <a:picLocks noChangeAspect="1" noChangeArrowheads="1"/>
          </p:cNvPicPr>
          <p:nvPr/>
        </p:nvPicPr>
        <p:blipFill>
          <a:blip r:embed="rId5" cstate="print"/>
          <a:srcRect/>
          <a:stretch>
            <a:fillRect/>
          </a:stretch>
        </p:blipFill>
        <p:spPr bwMode="auto">
          <a:xfrm>
            <a:off x="4505325" y="0"/>
            <a:ext cx="4638675" cy="6172200"/>
          </a:xfrm>
          <a:prstGeom prst="rect">
            <a:avLst/>
          </a:prstGeom>
          <a:noFill/>
          <a:ln w="9525">
            <a:noFill/>
            <a:miter lim="800000"/>
            <a:headEnd/>
            <a:tailEnd/>
          </a:ln>
          <a:effectLst/>
        </p:spPr>
      </p:pic>
      <p:pic>
        <p:nvPicPr>
          <p:cNvPr id="5"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a:blip r:embed="rId4" cstate="print"/>
          <a:srcRect/>
          <a:stretch>
            <a:fillRect/>
          </a:stretch>
        </p:blipFill>
        <p:spPr bwMode="auto">
          <a:xfrm>
            <a:off x="4860032" y="0"/>
            <a:ext cx="4283968" cy="3212976"/>
          </a:xfrm>
          <a:prstGeom prst="rect">
            <a:avLst/>
          </a:prstGeom>
          <a:noFill/>
          <a:ln w="9525">
            <a:noFill/>
            <a:miter lim="800000"/>
            <a:headEnd/>
            <a:tailEnd/>
          </a:ln>
          <a:effectLst/>
        </p:spPr>
      </p:pic>
      <p:pic>
        <p:nvPicPr>
          <p:cNvPr id="4" name="Picture 4"/>
          <p:cNvPicPr>
            <a:picLocks noChangeAspect="1" noChangeArrowheads="1"/>
          </p:cNvPicPr>
          <p:nvPr/>
        </p:nvPicPr>
        <p:blipFill>
          <a:blip r:embed="rId5" cstate="print"/>
          <a:srcRect/>
          <a:stretch>
            <a:fillRect/>
          </a:stretch>
        </p:blipFill>
        <p:spPr bwMode="auto">
          <a:xfrm>
            <a:off x="0" y="4293097"/>
            <a:ext cx="3278048" cy="2564903"/>
          </a:xfrm>
          <a:prstGeom prst="rect">
            <a:avLst/>
          </a:prstGeom>
          <a:noFill/>
          <a:ln w="9525">
            <a:noFill/>
            <a:miter lim="800000"/>
            <a:headEnd/>
            <a:tailEnd/>
          </a:ln>
          <a:effectLst/>
        </p:spPr>
      </p:pic>
      <p:pic>
        <p:nvPicPr>
          <p:cNvPr id="5" name="Picture 4"/>
          <p:cNvPicPr>
            <a:picLocks noChangeAspect="1" noChangeArrowheads="1"/>
          </p:cNvPicPr>
          <p:nvPr/>
        </p:nvPicPr>
        <p:blipFill>
          <a:blip r:embed="rId6" cstate="print"/>
          <a:srcRect/>
          <a:stretch>
            <a:fillRect/>
          </a:stretch>
        </p:blipFill>
        <p:spPr bwMode="auto">
          <a:xfrm>
            <a:off x="0" y="-1"/>
            <a:ext cx="2771800" cy="4316573"/>
          </a:xfrm>
          <a:prstGeom prst="rect">
            <a:avLst/>
          </a:prstGeom>
          <a:noFill/>
          <a:ln w="9525">
            <a:noFill/>
            <a:miter lim="800000"/>
            <a:headEnd/>
            <a:tailEnd/>
          </a:ln>
          <a:effectLst/>
        </p:spPr>
      </p:pic>
      <p:pic>
        <p:nvPicPr>
          <p:cNvPr id="6" name="Picture 3"/>
          <p:cNvPicPr>
            <a:picLocks noChangeAspect="1" noChangeArrowheads="1"/>
          </p:cNvPicPr>
          <p:nvPr/>
        </p:nvPicPr>
        <p:blipFill>
          <a:blip r:embed="rId7" cstate="print"/>
          <a:srcRect/>
          <a:stretch>
            <a:fillRect/>
          </a:stretch>
        </p:blipFill>
        <p:spPr bwMode="auto">
          <a:xfrm>
            <a:off x="3635896" y="3212976"/>
            <a:ext cx="4359899" cy="3645024"/>
          </a:xfrm>
          <a:prstGeom prst="rect">
            <a:avLst/>
          </a:prstGeom>
          <a:noFill/>
          <a:ln w="9525">
            <a:noFill/>
            <a:miter lim="800000"/>
            <a:headEnd/>
            <a:tailEnd/>
          </a:ln>
          <a:effectLst/>
        </p:spPr>
      </p:pic>
      <p:pic>
        <p:nvPicPr>
          <p:cNvPr id="8" name="Recorded Sound">
            <a:hlinkClick r:id="" action="ppaction://media"/>
          </p:cNvPr>
          <p:cNvPicPr>
            <a:picLocks noRot="1" noChangeAspect="1"/>
          </p:cNvPicPr>
          <p:nvPr>
            <a:wavAudioFile r:embed="rId1" name="Recorded Sound"/>
          </p:nvPr>
        </p:nvPicPr>
        <p:blipFill>
          <a:blip r:embed="rId8"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8" name="Picture 4"/>
          <p:cNvPicPr>
            <a:picLocks noChangeAspect="1" noChangeArrowheads="1"/>
          </p:cNvPicPr>
          <p:nvPr/>
        </p:nvPicPr>
        <p:blipFill>
          <a:blip r:embed="rId4" cstate="print"/>
          <a:srcRect/>
          <a:stretch>
            <a:fillRect/>
          </a:stretch>
        </p:blipFill>
        <p:spPr bwMode="auto">
          <a:xfrm>
            <a:off x="0" y="0"/>
            <a:ext cx="4771256" cy="3809195"/>
          </a:xfrm>
          <a:prstGeom prst="rect">
            <a:avLst/>
          </a:prstGeom>
          <a:noFill/>
          <a:ln w="9525">
            <a:noFill/>
            <a:miter lim="800000"/>
            <a:headEnd/>
            <a:tailEnd/>
          </a:ln>
          <a:effectLst/>
        </p:spPr>
      </p:pic>
      <p:pic>
        <p:nvPicPr>
          <p:cNvPr id="3" name="Picture 4"/>
          <p:cNvPicPr>
            <a:picLocks noChangeAspect="1" noChangeArrowheads="1"/>
          </p:cNvPicPr>
          <p:nvPr/>
        </p:nvPicPr>
        <p:blipFill>
          <a:blip r:embed="rId5" cstate="print"/>
          <a:srcRect/>
          <a:stretch>
            <a:fillRect/>
          </a:stretch>
        </p:blipFill>
        <p:spPr bwMode="auto">
          <a:xfrm>
            <a:off x="4860032" y="1916832"/>
            <a:ext cx="4283968" cy="3212976"/>
          </a:xfrm>
          <a:prstGeom prst="rect">
            <a:avLst/>
          </a:prstGeom>
          <a:noFill/>
          <a:ln w="9525">
            <a:noFill/>
            <a:miter lim="800000"/>
            <a:headEnd/>
            <a:tailEnd/>
          </a:ln>
          <a:effectLst/>
        </p:spPr>
      </p:pic>
      <p:pic>
        <p:nvPicPr>
          <p:cNvPr id="4"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7811" name="Picture 3" descr="IQ test"/>
          <p:cNvPicPr>
            <a:picLocks noChangeAspect="1" noChangeArrowheads="1"/>
          </p:cNvPicPr>
          <p:nvPr/>
        </p:nvPicPr>
        <p:blipFill>
          <a:blip r:embed="rId4" cstate="print"/>
          <a:srcRect/>
          <a:stretch>
            <a:fillRect/>
          </a:stretch>
        </p:blipFill>
        <p:spPr bwMode="auto">
          <a:xfrm>
            <a:off x="4644008" y="0"/>
            <a:ext cx="4499992" cy="3174994"/>
          </a:xfrm>
          <a:prstGeom prst="rect">
            <a:avLst/>
          </a:prstGeom>
          <a:noFill/>
        </p:spPr>
      </p:pic>
      <p:sp>
        <p:nvSpPr>
          <p:cNvPr id="247812" name="Text Box 4"/>
          <p:cNvSpPr txBox="1">
            <a:spLocks noChangeArrowheads="1"/>
          </p:cNvSpPr>
          <p:nvPr/>
        </p:nvSpPr>
        <p:spPr bwMode="auto">
          <a:xfrm>
            <a:off x="4648200" y="0"/>
            <a:ext cx="1981200" cy="1874838"/>
          </a:xfrm>
          <a:prstGeom prst="rect">
            <a:avLst/>
          </a:prstGeom>
          <a:noFill/>
          <a:ln w="9525">
            <a:noFill/>
            <a:miter lim="800000"/>
            <a:headEnd/>
            <a:tailEnd/>
          </a:ln>
          <a:effectLst/>
        </p:spPr>
        <p:txBody>
          <a:bodyPr>
            <a:spAutoFit/>
          </a:bodyPr>
          <a:lstStyle/>
          <a:p>
            <a:pPr algn="ctr">
              <a:spcBef>
                <a:spcPct val="50000"/>
              </a:spcBef>
            </a:pPr>
            <a:r>
              <a:rPr lang="en-US" sz="11700" b="1">
                <a:solidFill>
                  <a:srgbClr val="CC0000"/>
                </a:solidFill>
              </a:rPr>
              <a:t>IQ</a:t>
            </a:r>
          </a:p>
        </p:txBody>
      </p:sp>
      <p:pic>
        <p:nvPicPr>
          <p:cNvPr id="4" name="Picture 4" descr="TheBellCurve"/>
          <p:cNvPicPr>
            <a:picLocks noChangeAspect="1" noChangeArrowheads="1"/>
          </p:cNvPicPr>
          <p:nvPr/>
        </p:nvPicPr>
        <p:blipFill>
          <a:blip r:embed="rId5" cstate="print"/>
          <a:srcRect/>
          <a:stretch>
            <a:fillRect/>
          </a:stretch>
        </p:blipFill>
        <p:spPr bwMode="auto">
          <a:xfrm>
            <a:off x="0" y="0"/>
            <a:ext cx="4572000" cy="6858000"/>
          </a:xfrm>
          <a:prstGeom prst="rect">
            <a:avLst/>
          </a:prstGeom>
          <a:noFill/>
        </p:spPr>
      </p:pic>
      <p:pic>
        <p:nvPicPr>
          <p:cNvPr id="5"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9" name="Picture 5" descr="Untitled-1"/>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0099" name="Picture 3" descr="Charles_Darwin_01"/>
          <p:cNvPicPr>
            <a:picLocks noChangeAspect="1" noChangeArrowheads="1"/>
          </p:cNvPicPr>
          <p:nvPr/>
        </p:nvPicPr>
        <p:blipFill>
          <a:blip r:embed="rId4" cstate="print"/>
          <a:srcRect/>
          <a:stretch>
            <a:fillRect/>
          </a:stretch>
        </p:blipFill>
        <p:spPr bwMode="auto">
          <a:xfrm>
            <a:off x="3808413" y="0"/>
            <a:ext cx="5335587" cy="6858000"/>
          </a:xfrm>
          <a:prstGeom prst="rect">
            <a:avLst/>
          </a:prstGeom>
          <a:noFill/>
        </p:spPr>
      </p:pic>
      <p:pic>
        <p:nvPicPr>
          <p:cNvPr id="9217" name="Picture 1"/>
          <p:cNvPicPr>
            <a:picLocks noChangeAspect="1" noChangeArrowheads="1"/>
          </p:cNvPicPr>
          <p:nvPr/>
        </p:nvPicPr>
        <p:blipFill>
          <a:blip r:embed="rId5" cstate="print"/>
          <a:srcRect/>
          <a:stretch>
            <a:fillRect/>
          </a:stretch>
        </p:blipFill>
        <p:spPr bwMode="auto">
          <a:xfrm>
            <a:off x="-180528" y="4653136"/>
            <a:ext cx="4772025" cy="1228725"/>
          </a:xfrm>
          <a:prstGeom prst="rect">
            <a:avLst/>
          </a:prstGeom>
          <a:noFill/>
          <a:ln w="9525">
            <a:noFill/>
            <a:miter lim="800000"/>
            <a:headEnd/>
            <a:tailEnd/>
          </a:ln>
          <a:effectLst/>
        </p:spPr>
      </p:pic>
      <p:pic>
        <p:nvPicPr>
          <p:cNvPr id="4"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658" name="Picture 2" descr="orang"/>
          <p:cNvPicPr>
            <a:picLocks noChangeAspect="1" noChangeArrowheads="1"/>
          </p:cNvPicPr>
          <p:nvPr/>
        </p:nvPicPr>
        <p:blipFill>
          <a:blip r:embed="rId4" cstate="print"/>
          <a:srcRect/>
          <a:stretch>
            <a:fillRect/>
          </a:stretch>
        </p:blipFill>
        <p:spPr bwMode="auto">
          <a:xfrm>
            <a:off x="0" y="0"/>
            <a:ext cx="4838700" cy="6858000"/>
          </a:xfrm>
          <a:prstGeom prst="rect">
            <a:avLst/>
          </a:prstGeom>
          <a:noFill/>
        </p:spPr>
      </p:pic>
      <p:pic>
        <p:nvPicPr>
          <p:cNvPr id="70660" name="Picture 4" descr="4"/>
          <p:cNvPicPr>
            <a:picLocks noChangeAspect="1" noChangeArrowheads="1"/>
          </p:cNvPicPr>
          <p:nvPr/>
        </p:nvPicPr>
        <p:blipFill>
          <a:blip r:embed="rId5" cstate="print"/>
          <a:srcRect/>
          <a:stretch>
            <a:fillRect/>
          </a:stretch>
        </p:blipFill>
        <p:spPr bwMode="auto">
          <a:xfrm>
            <a:off x="3581400" y="0"/>
            <a:ext cx="5562600" cy="2020888"/>
          </a:xfrm>
          <a:prstGeom prst="rect">
            <a:avLst/>
          </a:prstGeom>
          <a:noFill/>
        </p:spPr>
      </p:pic>
      <p:pic>
        <p:nvPicPr>
          <p:cNvPr id="4"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636" name="Picture 4" descr="1"/>
          <p:cNvPicPr>
            <a:picLocks noChangeAspect="1" noChangeArrowheads="1"/>
          </p:cNvPicPr>
          <p:nvPr/>
        </p:nvPicPr>
        <p:blipFill>
          <a:blip r:embed="rId4" cstate="print"/>
          <a:srcRect/>
          <a:stretch>
            <a:fillRect/>
          </a:stretch>
        </p:blipFill>
        <p:spPr bwMode="auto">
          <a:xfrm>
            <a:off x="0" y="762000"/>
            <a:ext cx="9144000" cy="5334000"/>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4" descr="mitochondria"/>
          <p:cNvPicPr>
            <a:picLocks noChangeAspect="1" noChangeArrowheads="1"/>
          </p:cNvPicPr>
          <p:nvPr/>
        </p:nvPicPr>
        <p:blipFill>
          <a:blip r:embed="rId4" cstate="print"/>
          <a:srcRect l="1738" t="8401" r="870" b="11171"/>
          <a:stretch>
            <a:fillRect/>
          </a:stretch>
        </p:blipFill>
        <p:spPr bwMode="auto">
          <a:xfrm rot="5400000">
            <a:off x="-1146861" y="1146861"/>
            <a:ext cx="6422870" cy="4129147"/>
          </a:xfrm>
          <a:prstGeom prst="rect">
            <a:avLst/>
          </a:prstGeom>
          <a:noFill/>
        </p:spPr>
      </p:pic>
      <p:pic>
        <p:nvPicPr>
          <p:cNvPr id="1027" name="Picture 3"/>
          <p:cNvPicPr>
            <a:picLocks noChangeAspect="1" noChangeArrowheads="1"/>
          </p:cNvPicPr>
          <p:nvPr/>
        </p:nvPicPr>
        <p:blipFill>
          <a:blip r:embed="rId5" cstate="print"/>
          <a:srcRect r="8627" b="1441"/>
          <a:stretch>
            <a:fillRect/>
          </a:stretch>
        </p:blipFill>
        <p:spPr bwMode="auto">
          <a:xfrm>
            <a:off x="4191819" y="692696"/>
            <a:ext cx="4952181" cy="4797152"/>
          </a:xfrm>
          <a:prstGeom prst="rect">
            <a:avLst/>
          </a:prstGeom>
          <a:noFill/>
          <a:ln w="9525">
            <a:noFill/>
            <a:miter lim="800000"/>
            <a:headEnd/>
            <a:tailEnd/>
          </a:ln>
          <a:effectLst/>
        </p:spPr>
      </p:pic>
      <p:pic>
        <p:nvPicPr>
          <p:cNvPr id="4"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8"/>
          <p:cNvGrpSpPr>
            <a:grpSpLocks/>
          </p:cNvGrpSpPr>
          <p:nvPr/>
        </p:nvGrpSpPr>
        <p:grpSpPr bwMode="auto">
          <a:xfrm>
            <a:off x="0" y="1828800"/>
            <a:ext cx="9144000" cy="2865438"/>
            <a:chOff x="0" y="624"/>
            <a:chExt cx="5760" cy="1805"/>
          </a:xfrm>
        </p:grpSpPr>
        <p:sp>
          <p:nvSpPr>
            <p:cNvPr id="73731" name="Text Box 3"/>
            <p:cNvSpPr txBox="1">
              <a:spLocks noChangeArrowheads="1"/>
            </p:cNvSpPr>
            <p:nvPr/>
          </p:nvSpPr>
          <p:spPr bwMode="auto">
            <a:xfrm>
              <a:off x="0" y="624"/>
              <a:ext cx="5760" cy="365"/>
            </a:xfrm>
            <a:prstGeom prst="rect">
              <a:avLst/>
            </a:prstGeom>
            <a:noFill/>
            <a:ln w="9525">
              <a:noFill/>
              <a:miter lim="800000"/>
              <a:headEnd/>
              <a:tailEnd/>
            </a:ln>
            <a:effectLst/>
          </p:spPr>
          <p:txBody>
            <a:bodyPr>
              <a:spAutoFit/>
            </a:bodyPr>
            <a:lstStyle/>
            <a:p>
              <a:pPr>
                <a:spcBef>
                  <a:spcPct val="50000"/>
                </a:spcBef>
              </a:pPr>
              <a:r>
                <a:rPr lang="en-US" sz="3200" b="1">
                  <a:solidFill>
                    <a:schemeClr val="bg1"/>
                  </a:solidFill>
                </a:rPr>
                <a:t>ATTTCGGCCTTACCGTTAAGTCCTTTTAAGT</a:t>
              </a:r>
            </a:p>
          </p:txBody>
        </p:sp>
        <p:sp>
          <p:nvSpPr>
            <p:cNvPr id="73732" name="Text Box 4"/>
            <p:cNvSpPr txBox="1">
              <a:spLocks noChangeArrowheads="1"/>
            </p:cNvSpPr>
            <p:nvPr/>
          </p:nvSpPr>
          <p:spPr bwMode="auto">
            <a:xfrm>
              <a:off x="0" y="1152"/>
              <a:ext cx="5760" cy="365"/>
            </a:xfrm>
            <a:prstGeom prst="rect">
              <a:avLst/>
            </a:prstGeom>
            <a:noFill/>
            <a:ln w="9525">
              <a:noFill/>
              <a:miter lim="800000"/>
              <a:headEnd/>
              <a:tailEnd/>
            </a:ln>
            <a:effectLst/>
          </p:spPr>
          <p:txBody>
            <a:bodyPr>
              <a:spAutoFit/>
            </a:bodyPr>
            <a:lstStyle/>
            <a:p>
              <a:pPr>
                <a:spcBef>
                  <a:spcPct val="50000"/>
                </a:spcBef>
              </a:pPr>
              <a:r>
                <a:rPr lang="en-US" sz="3200" b="1">
                  <a:solidFill>
                    <a:schemeClr val="bg1"/>
                  </a:solidFill>
                </a:rPr>
                <a:t>ATTTCGGCCTTACC</a:t>
              </a:r>
              <a:r>
                <a:rPr lang="en-US" sz="3200" b="1">
                  <a:solidFill>
                    <a:srgbClr val="FFFF00"/>
                  </a:solidFill>
                </a:rPr>
                <a:t>A</a:t>
              </a:r>
              <a:r>
                <a:rPr lang="en-US" sz="3200" b="1">
                  <a:solidFill>
                    <a:schemeClr val="bg1"/>
                  </a:solidFill>
                </a:rPr>
                <a:t>TTAAGTCCTTTTAAGT</a:t>
              </a:r>
            </a:p>
          </p:txBody>
        </p:sp>
        <p:sp>
          <p:nvSpPr>
            <p:cNvPr id="73733" name="Text Box 5"/>
            <p:cNvSpPr txBox="1">
              <a:spLocks noChangeArrowheads="1"/>
            </p:cNvSpPr>
            <p:nvPr/>
          </p:nvSpPr>
          <p:spPr bwMode="auto">
            <a:xfrm>
              <a:off x="0" y="1632"/>
              <a:ext cx="5760" cy="365"/>
            </a:xfrm>
            <a:prstGeom prst="rect">
              <a:avLst/>
            </a:prstGeom>
            <a:noFill/>
            <a:ln w="9525">
              <a:noFill/>
              <a:miter lim="800000"/>
              <a:headEnd/>
              <a:tailEnd/>
            </a:ln>
            <a:effectLst/>
          </p:spPr>
          <p:txBody>
            <a:bodyPr>
              <a:spAutoFit/>
            </a:bodyPr>
            <a:lstStyle/>
            <a:p>
              <a:pPr>
                <a:spcBef>
                  <a:spcPct val="50000"/>
                </a:spcBef>
              </a:pPr>
              <a:r>
                <a:rPr lang="en-US" sz="3200" b="1">
                  <a:solidFill>
                    <a:schemeClr val="bg1"/>
                  </a:solidFill>
                </a:rPr>
                <a:t>ATTTCGGCCTTACC</a:t>
              </a:r>
              <a:r>
                <a:rPr lang="en-US" sz="3200" b="1">
                  <a:solidFill>
                    <a:srgbClr val="FFFF00"/>
                  </a:solidFill>
                </a:rPr>
                <a:t>A</a:t>
              </a:r>
              <a:r>
                <a:rPr lang="en-US" sz="3200" b="1">
                  <a:solidFill>
                    <a:schemeClr val="bg1"/>
                  </a:solidFill>
                </a:rPr>
                <a:t>TTAAGT</a:t>
              </a:r>
              <a:r>
                <a:rPr lang="en-US" sz="3200" b="1">
                  <a:solidFill>
                    <a:srgbClr val="FFFF00"/>
                  </a:solidFill>
                </a:rPr>
                <a:t>G</a:t>
              </a:r>
              <a:r>
                <a:rPr lang="en-US" sz="3200" b="1">
                  <a:solidFill>
                    <a:schemeClr val="bg1"/>
                  </a:solidFill>
                </a:rPr>
                <a:t>CTTTTAAGT</a:t>
              </a:r>
            </a:p>
          </p:txBody>
        </p:sp>
        <p:sp>
          <p:nvSpPr>
            <p:cNvPr id="73734" name="Text Box 6"/>
            <p:cNvSpPr txBox="1">
              <a:spLocks noChangeArrowheads="1"/>
            </p:cNvSpPr>
            <p:nvPr/>
          </p:nvSpPr>
          <p:spPr bwMode="auto">
            <a:xfrm>
              <a:off x="0" y="2064"/>
              <a:ext cx="5760" cy="365"/>
            </a:xfrm>
            <a:prstGeom prst="rect">
              <a:avLst/>
            </a:prstGeom>
            <a:noFill/>
            <a:ln w="9525">
              <a:noFill/>
              <a:miter lim="800000"/>
              <a:headEnd/>
              <a:tailEnd/>
            </a:ln>
            <a:effectLst/>
          </p:spPr>
          <p:txBody>
            <a:bodyPr>
              <a:spAutoFit/>
            </a:bodyPr>
            <a:lstStyle/>
            <a:p>
              <a:pPr>
                <a:spcBef>
                  <a:spcPct val="50000"/>
                </a:spcBef>
              </a:pPr>
              <a:r>
                <a:rPr lang="en-US" sz="3200" b="1">
                  <a:solidFill>
                    <a:schemeClr val="bg1"/>
                  </a:solidFill>
                </a:rPr>
                <a:t>ATTTCGGCCTTACC</a:t>
              </a:r>
              <a:r>
                <a:rPr lang="en-US" sz="3200" b="1">
                  <a:solidFill>
                    <a:srgbClr val="FFFF00"/>
                  </a:solidFill>
                </a:rPr>
                <a:t>A</a:t>
              </a:r>
              <a:r>
                <a:rPr lang="en-US" sz="3200" b="1">
                  <a:solidFill>
                    <a:schemeClr val="bg1"/>
                  </a:solidFill>
                </a:rPr>
                <a:t>TTAAGT</a:t>
              </a:r>
              <a:r>
                <a:rPr lang="en-US" sz="3200" b="1">
                  <a:solidFill>
                    <a:srgbClr val="FFFF00"/>
                  </a:solidFill>
                </a:rPr>
                <a:t>G</a:t>
              </a:r>
              <a:r>
                <a:rPr lang="en-US" sz="3200" b="1">
                  <a:solidFill>
                    <a:schemeClr val="bg1"/>
                  </a:solidFill>
                </a:rPr>
                <a:t>CTTTTAAG</a:t>
              </a:r>
              <a:r>
                <a:rPr lang="en-US" sz="3200" b="1">
                  <a:solidFill>
                    <a:srgbClr val="FFFF00"/>
                  </a:solidFill>
                </a:rPr>
                <a:t>A</a:t>
              </a:r>
            </a:p>
          </p:txBody>
        </p:sp>
      </p:grpSp>
      <p:pic>
        <p:nvPicPr>
          <p:cNvPr id="73735" name="Picture 7" descr="1"/>
          <p:cNvPicPr>
            <a:picLocks noChangeAspect="1" noChangeArrowheads="1"/>
          </p:cNvPicPr>
          <p:nvPr/>
        </p:nvPicPr>
        <p:blipFill>
          <a:blip r:embed="rId4" cstate="print"/>
          <a:srcRect/>
          <a:stretch>
            <a:fillRect/>
          </a:stretch>
        </p:blipFill>
        <p:spPr bwMode="auto">
          <a:xfrm>
            <a:off x="762000" y="5181600"/>
            <a:ext cx="7848600" cy="1341438"/>
          </a:xfrm>
          <a:prstGeom prst="rect">
            <a:avLst/>
          </a:prstGeom>
          <a:noFill/>
        </p:spPr>
      </p:pic>
      <p:pic>
        <p:nvPicPr>
          <p:cNvPr id="73738" name="Picture 10"/>
          <p:cNvPicPr>
            <a:picLocks noChangeAspect="1" noChangeArrowheads="1"/>
          </p:cNvPicPr>
          <p:nvPr/>
        </p:nvPicPr>
        <p:blipFill>
          <a:blip r:embed="rId5" cstate="print"/>
          <a:srcRect/>
          <a:stretch>
            <a:fillRect/>
          </a:stretch>
        </p:blipFill>
        <p:spPr bwMode="auto">
          <a:xfrm>
            <a:off x="3581400" y="0"/>
            <a:ext cx="1447800" cy="1447800"/>
          </a:xfrm>
          <a:prstGeom prst="rect">
            <a:avLst/>
          </a:prstGeom>
          <a:noFill/>
          <a:ln w="9525">
            <a:noFill/>
            <a:miter lim="800000"/>
            <a:headEnd/>
            <a:tailEnd/>
          </a:ln>
          <a:effectLst/>
        </p:spPr>
      </p:pic>
      <p:pic>
        <p:nvPicPr>
          <p:cNvPr id="9" name="Recorded Sound">
            <a:hlinkClick r:id="" action="ppaction://media"/>
          </p:cNvPr>
          <p:cNvPicPr>
            <a:picLocks noRot="1" noChangeAspect="1"/>
          </p:cNvPicPr>
          <p:nvPr>
            <a:wavAudioFile r:embed="rId1" name="Recorded Sound"/>
          </p:nvPr>
        </p:nvPicPr>
        <p:blipFill>
          <a:blip r:embed="rId6" cstate="print"/>
          <a:stretch>
            <a:fillRect/>
          </a:stretch>
        </p:blipFill>
        <p:spPr>
          <a:xfrm>
            <a:off x="8748464"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886" name="Picture 6" descr="Untitled-1"/>
          <p:cNvPicPr>
            <a:picLocks noChangeAspect="1" noChangeArrowheads="1"/>
          </p:cNvPicPr>
          <p:nvPr/>
        </p:nvPicPr>
        <p:blipFill>
          <a:blip r:embed="rId4" cstate="print"/>
          <a:srcRect b="2222"/>
          <a:stretch>
            <a:fillRect/>
          </a:stretch>
        </p:blipFill>
        <p:spPr bwMode="auto">
          <a:xfrm>
            <a:off x="0" y="0"/>
            <a:ext cx="9144000" cy="6858000"/>
          </a:xfrm>
          <a:prstGeom prst="rect">
            <a:avLst/>
          </a:prstGeom>
          <a:noFill/>
        </p:spPr>
      </p:pic>
      <p:pic>
        <p:nvPicPr>
          <p:cNvPr id="4"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757" name="Picture 5" descr="Untitled-1"/>
          <p:cNvPicPr>
            <a:picLocks noChangeAspect="1" noChangeArrowheads="1"/>
          </p:cNvPicPr>
          <p:nvPr/>
        </p:nvPicPr>
        <p:blipFill>
          <a:blip r:embed="rId4" cstate="print"/>
          <a:srcRect/>
          <a:stretch>
            <a:fillRect/>
          </a:stretch>
        </p:blipFill>
        <p:spPr bwMode="auto">
          <a:xfrm>
            <a:off x="0" y="12700"/>
            <a:ext cx="9144000" cy="6832600"/>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780" name="Picture 4" descr="Untitled-1"/>
          <p:cNvPicPr>
            <a:picLocks noChangeAspect="1" noChangeArrowheads="1"/>
          </p:cNvPicPr>
          <p:nvPr/>
        </p:nvPicPr>
        <p:blipFill>
          <a:blip r:embed="rId4" cstate="print"/>
          <a:srcRect/>
          <a:stretch>
            <a:fillRect/>
          </a:stretch>
        </p:blipFill>
        <p:spPr bwMode="auto">
          <a:xfrm>
            <a:off x="190500" y="1200150"/>
            <a:ext cx="8763000" cy="4457700"/>
          </a:xfrm>
          <a:prstGeom prst="rect">
            <a:avLst/>
          </a:prstGeom>
          <a:noFill/>
        </p:spPr>
      </p:pic>
      <p:pic>
        <p:nvPicPr>
          <p:cNvPr id="4"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3" name="Oval 3"/>
          <p:cNvSpPr>
            <a:spLocks noChangeArrowheads="1"/>
          </p:cNvSpPr>
          <p:nvPr/>
        </p:nvSpPr>
        <p:spPr bwMode="auto">
          <a:xfrm>
            <a:off x="609600" y="59436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44" name="Oval 4"/>
          <p:cNvSpPr>
            <a:spLocks noChangeArrowheads="1"/>
          </p:cNvSpPr>
          <p:nvPr/>
        </p:nvSpPr>
        <p:spPr bwMode="auto">
          <a:xfrm>
            <a:off x="1143000" y="59436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45" name="Oval 5"/>
          <p:cNvSpPr>
            <a:spLocks noChangeArrowheads="1"/>
          </p:cNvSpPr>
          <p:nvPr/>
        </p:nvSpPr>
        <p:spPr bwMode="auto">
          <a:xfrm>
            <a:off x="1600200" y="59436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46" name="Oval 6"/>
          <p:cNvSpPr>
            <a:spLocks noChangeArrowheads="1"/>
          </p:cNvSpPr>
          <p:nvPr/>
        </p:nvSpPr>
        <p:spPr bwMode="auto">
          <a:xfrm>
            <a:off x="2057400" y="59436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49" name="Oval 9"/>
          <p:cNvSpPr>
            <a:spLocks noChangeArrowheads="1"/>
          </p:cNvSpPr>
          <p:nvPr/>
        </p:nvSpPr>
        <p:spPr bwMode="auto">
          <a:xfrm>
            <a:off x="2590800" y="59436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50" name="Oval 10"/>
          <p:cNvSpPr>
            <a:spLocks noChangeArrowheads="1"/>
          </p:cNvSpPr>
          <p:nvPr/>
        </p:nvSpPr>
        <p:spPr bwMode="auto">
          <a:xfrm>
            <a:off x="3124200" y="59436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51" name="Oval 11"/>
          <p:cNvSpPr>
            <a:spLocks noChangeArrowheads="1"/>
          </p:cNvSpPr>
          <p:nvPr/>
        </p:nvSpPr>
        <p:spPr bwMode="auto">
          <a:xfrm>
            <a:off x="3581400" y="59436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52" name="Oval 12"/>
          <p:cNvSpPr>
            <a:spLocks noChangeArrowheads="1"/>
          </p:cNvSpPr>
          <p:nvPr/>
        </p:nvSpPr>
        <p:spPr bwMode="auto">
          <a:xfrm>
            <a:off x="4038600" y="59436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54" name="Oval 14"/>
          <p:cNvSpPr>
            <a:spLocks noChangeArrowheads="1"/>
          </p:cNvSpPr>
          <p:nvPr/>
        </p:nvSpPr>
        <p:spPr bwMode="auto">
          <a:xfrm>
            <a:off x="4495800" y="59436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55" name="Oval 15"/>
          <p:cNvSpPr>
            <a:spLocks noChangeArrowheads="1"/>
          </p:cNvSpPr>
          <p:nvPr/>
        </p:nvSpPr>
        <p:spPr bwMode="auto">
          <a:xfrm>
            <a:off x="5029200" y="59436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56" name="Oval 16"/>
          <p:cNvSpPr>
            <a:spLocks noChangeArrowheads="1"/>
          </p:cNvSpPr>
          <p:nvPr/>
        </p:nvSpPr>
        <p:spPr bwMode="auto">
          <a:xfrm>
            <a:off x="5486400" y="59436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57" name="Oval 17"/>
          <p:cNvSpPr>
            <a:spLocks noChangeArrowheads="1"/>
          </p:cNvSpPr>
          <p:nvPr/>
        </p:nvSpPr>
        <p:spPr bwMode="auto">
          <a:xfrm>
            <a:off x="5943600" y="59436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60" name="Oval 20"/>
          <p:cNvSpPr>
            <a:spLocks noChangeArrowheads="1"/>
          </p:cNvSpPr>
          <p:nvPr/>
        </p:nvSpPr>
        <p:spPr bwMode="auto">
          <a:xfrm>
            <a:off x="6477000" y="59436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61" name="Oval 21"/>
          <p:cNvSpPr>
            <a:spLocks noChangeArrowheads="1"/>
          </p:cNvSpPr>
          <p:nvPr/>
        </p:nvSpPr>
        <p:spPr bwMode="auto">
          <a:xfrm>
            <a:off x="7010400" y="59436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62" name="Oval 22"/>
          <p:cNvSpPr>
            <a:spLocks noChangeArrowheads="1"/>
          </p:cNvSpPr>
          <p:nvPr/>
        </p:nvSpPr>
        <p:spPr bwMode="auto">
          <a:xfrm>
            <a:off x="7467600" y="59436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63" name="Oval 23"/>
          <p:cNvSpPr>
            <a:spLocks noChangeArrowheads="1"/>
          </p:cNvSpPr>
          <p:nvPr/>
        </p:nvSpPr>
        <p:spPr bwMode="auto">
          <a:xfrm>
            <a:off x="7924800" y="59436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66" name="Oval 26"/>
          <p:cNvSpPr>
            <a:spLocks noChangeArrowheads="1"/>
          </p:cNvSpPr>
          <p:nvPr/>
        </p:nvSpPr>
        <p:spPr bwMode="auto">
          <a:xfrm>
            <a:off x="1600200" y="495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67" name="Oval 27"/>
          <p:cNvSpPr>
            <a:spLocks noChangeArrowheads="1"/>
          </p:cNvSpPr>
          <p:nvPr/>
        </p:nvSpPr>
        <p:spPr bwMode="auto">
          <a:xfrm>
            <a:off x="2057400" y="495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68" name="Oval 28"/>
          <p:cNvSpPr>
            <a:spLocks noChangeArrowheads="1"/>
          </p:cNvSpPr>
          <p:nvPr/>
        </p:nvSpPr>
        <p:spPr bwMode="auto">
          <a:xfrm>
            <a:off x="2590800" y="495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69" name="Oval 29"/>
          <p:cNvSpPr>
            <a:spLocks noChangeArrowheads="1"/>
          </p:cNvSpPr>
          <p:nvPr/>
        </p:nvSpPr>
        <p:spPr bwMode="auto">
          <a:xfrm>
            <a:off x="3124200" y="495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70" name="Oval 30"/>
          <p:cNvSpPr>
            <a:spLocks noChangeArrowheads="1"/>
          </p:cNvSpPr>
          <p:nvPr/>
        </p:nvSpPr>
        <p:spPr bwMode="auto">
          <a:xfrm>
            <a:off x="3581400" y="495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71" name="Oval 31"/>
          <p:cNvSpPr>
            <a:spLocks noChangeArrowheads="1"/>
          </p:cNvSpPr>
          <p:nvPr/>
        </p:nvSpPr>
        <p:spPr bwMode="auto">
          <a:xfrm>
            <a:off x="4038600" y="495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72" name="Oval 32"/>
          <p:cNvSpPr>
            <a:spLocks noChangeArrowheads="1"/>
          </p:cNvSpPr>
          <p:nvPr/>
        </p:nvSpPr>
        <p:spPr bwMode="auto">
          <a:xfrm>
            <a:off x="4495800" y="495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73" name="Oval 33"/>
          <p:cNvSpPr>
            <a:spLocks noChangeArrowheads="1"/>
          </p:cNvSpPr>
          <p:nvPr/>
        </p:nvSpPr>
        <p:spPr bwMode="auto">
          <a:xfrm>
            <a:off x="5029200" y="495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74" name="Oval 34"/>
          <p:cNvSpPr>
            <a:spLocks noChangeArrowheads="1"/>
          </p:cNvSpPr>
          <p:nvPr/>
        </p:nvSpPr>
        <p:spPr bwMode="auto">
          <a:xfrm>
            <a:off x="5486400" y="495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75" name="Oval 35"/>
          <p:cNvSpPr>
            <a:spLocks noChangeArrowheads="1"/>
          </p:cNvSpPr>
          <p:nvPr/>
        </p:nvSpPr>
        <p:spPr bwMode="auto">
          <a:xfrm>
            <a:off x="5943600" y="495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76" name="Oval 36"/>
          <p:cNvSpPr>
            <a:spLocks noChangeArrowheads="1"/>
          </p:cNvSpPr>
          <p:nvPr/>
        </p:nvSpPr>
        <p:spPr bwMode="auto">
          <a:xfrm>
            <a:off x="6477000" y="495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77" name="Oval 37"/>
          <p:cNvSpPr>
            <a:spLocks noChangeArrowheads="1"/>
          </p:cNvSpPr>
          <p:nvPr/>
        </p:nvSpPr>
        <p:spPr bwMode="auto">
          <a:xfrm>
            <a:off x="7010400" y="495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78" name="Oval 38"/>
          <p:cNvSpPr>
            <a:spLocks noChangeArrowheads="1"/>
          </p:cNvSpPr>
          <p:nvPr/>
        </p:nvSpPr>
        <p:spPr bwMode="auto">
          <a:xfrm>
            <a:off x="7467600" y="495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79" name="Oval 39"/>
          <p:cNvSpPr>
            <a:spLocks noChangeArrowheads="1"/>
          </p:cNvSpPr>
          <p:nvPr/>
        </p:nvSpPr>
        <p:spPr bwMode="auto">
          <a:xfrm>
            <a:off x="7924800" y="495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86" name="Oval 46"/>
          <p:cNvSpPr>
            <a:spLocks noChangeArrowheads="1"/>
          </p:cNvSpPr>
          <p:nvPr/>
        </p:nvSpPr>
        <p:spPr bwMode="auto">
          <a:xfrm>
            <a:off x="3581400" y="3962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87" name="Oval 47"/>
          <p:cNvSpPr>
            <a:spLocks noChangeArrowheads="1"/>
          </p:cNvSpPr>
          <p:nvPr/>
        </p:nvSpPr>
        <p:spPr bwMode="auto">
          <a:xfrm>
            <a:off x="4038600" y="3962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88" name="Oval 48"/>
          <p:cNvSpPr>
            <a:spLocks noChangeArrowheads="1"/>
          </p:cNvSpPr>
          <p:nvPr/>
        </p:nvSpPr>
        <p:spPr bwMode="auto">
          <a:xfrm>
            <a:off x="4495800" y="3962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89" name="Oval 49"/>
          <p:cNvSpPr>
            <a:spLocks noChangeArrowheads="1"/>
          </p:cNvSpPr>
          <p:nvPr/>
        </p:nvSpPr>
        <p:spPr bwMode="auto">
          <a:xfrm>
            <a:off x="5029200" y="3962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90" name="Oval 50"/>
          <p:cNvSpPr>
            <a:spLocks noChangeArrowheads="1"/>
          </p:cNvSpPr>
          <p:nvPr/>
        </p:nvSpPr>
        <p:spPr bwMode="auto">
          <a:xfrm>
            <a:off x="5486400" y="3962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91" name="Oval 51"/>
          <p:cNvSpPr>
            <a:spLocks noChangeArrowheads="1"/>
          </p:cNvSpPr>
          <p:nvPr/>
        </p:nvSpPr>
        <p:spPr bwMode="auto">
          <a:xfrm>
            <a:off x="5943600" y="3962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92" name="Oval 52"/>
          <p:cNvSpPr>
            <a:spLocks noChangeArrowheads="1"/>
          </p:cNvSpPr>
          <p:nvPr/>
        </p:nvSpPr>
        <p:spPr bwMode="auto">
          <a:xfrm>
            <a:off x="6477000" y="3962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93" name="Oval 53"/>
          <p:cNvSpPr>
            <a:spLocks noChangeArrowheads="1"/>
          </p:cNvSpPr>
          <p:nvPr/>
        </p:nvSpPr>
        <p:spPr bwMode="auto">
          <a:xfrm>
            <a:off x="7010400" y="3962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94" name="Oval 54"/>
          <p:cNvSpPr>
            <a:spLocks noChangeArrowheads="1"/>
          </p:cNvSpPr>
          <p:nvPr/>
        </p:nvSpPr>
        <p:spPr bwMode="auto">
          <a:xfrm>
            <a:off x="7467600" y="3962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295" name="Oval 55"/>
          <p:cNvSpPr>
            <a:spLocks noChangeArrowheads="1"/>
          </p:cNvSpPr>
          <p:nvPr/>
        </p:nvSpPr>
        <p:spPr bwMode="auto">
          <a:xfrm>
            <a:off x="7924800" y="3962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04" name="Oval 64"/>
          <p:cNvSpPr>
            <a:spLocks noChangeArrowheads="1"/>
          </p:cNvSpPr>
          <p:nvPr/>
        </p:nvSpPr>
        <p:spPr bwMode="auto">
          <a:xfrm>
            <a:off x="4495800" y="31242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05" name="Oval 65"/>
          <p:cNvSpPr>
            <a:spLocks noChangeArrowheads="1"/>
          </p:cNvSpPr>
          <p:nvPr/>
        </p:nvSpPr>
        <p:spPr bwMode="auto">
          <a:xfrm>
            <a:off x="5029200" y="31242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06" name="Oval 66"/>
          <p:cNvSpPr>
            <a:spLocks noChangeArrowheads="1"/>
          </p:cNvSpPr>
          <p:nvPr/>
        </p:nvSpPr>
        <p:spPr bwMode="auto">
          <a:xfrm>
            <a:off x="5486400" y="31242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07" name="Oval 67"/>
          <p:cNvSpPr>
            <a:spLocks noChangeArrowheads="1"/>
          </p:cNvSpPr>
          <p:nvPr/>
        </p:nvSpPr>
        <p:spPr bwMode="auto">
          <a:xfrm>
            <a:off x="5943600" y="31242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08" name="Oval 68"/>
          <p:cNvSpPr>
            <a:spLocks noChangeArrowheads="1"/>
          </p:cNvSpPr>
          <p:nvPr/>
        </p:nvSpPr>
        <p:spPr bwMode="auto">
          <a:xfrm>
            <a:off x="6477000" y="31242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09" name="Oval 69"/>
          <p:cNvSpPr>
            <a:spLocks noChangeArrowheads="1"/>
          </p:cNvSpPr>
          <p:nvPr/>
        </p:nvSpPr>
        <p:spPr bwMode="auto">
          <a:xfrm>
            <a:off x="7010400" y="31242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10" name="Oval 70"/>
          <p:cNvSpPr>
            <a:spLocks noChangeArrowheads="1"/>
          </p:cNvSpPr>
          <p:nvPr/>
        </p:nvSpPr>
        <p:spPr bwMode="auto">
          <a:xfrm>
            <a:off x="7467600" y="31242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11" name="Oval 71"/>
          <p:cNvSpPr>
            <a:spLocks noChangeArrowheads="1"/>
          </p:cNvSpPr>
          <p:nvPr/>
        </p:nvSpPr>
        <p:spPr bwMode="auto">
          <a:xfrm>
            <a:off x="7924800" y="31242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22" name="Oval 82"/>
          <p:cNvSpPr>
            <a:spLocks noChangeArrowheads="1"/>
          </p:cNvSpPr>
          <p:nvPr/>
        </p:nvSpPr>
        <p:spPr bwMode="auto">
          <a:xfrm>
            <a:off x="5486400" y="2209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23" name="Oval 83"/>
          <p:cNvSpPr>
            <a:spLocks noChangeArrowheads="1"/>
          </p:cNvSpPr>
          <p:nvPr/>
        </p:nvSpPr>
        <p:spPr bwMode="auto">
          <a:xfrm>
            <a:off x="5943600" y="2209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24" name="Oval 84"/>
          <p:cNvSpPr>
            <a:spLocks noChangeArrowheads="1"/>
          </p:cNvSpPr>
          <p:nvPr/>
        </p:nvSpPr>
        <p:spPr bwMode="auto">
          <a:xfrm>
            <a:off x="6477000" y="2209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25" name="Oval 85"/>
          <p:cNvSpPr>
            <a:spLocks noChangeArrowheads="1"/>
          </p:cNvSpPr>
          <p:nvPr/>
        </p:nvSpPr>
        <p:spPr bwMode="auto">
          <a:xfrm>
            <a:off x="7010400" y="2209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26" name="Oval 86"/>
          <p:cNvSpPr>
            <a:spLocks noChangeArrowheads="1"/>
          </p:cNvSpPr>
          <p:nvPr/>
        </p:nvSpPr>
        <p:spPr bwMode="auto">
          <a:xfrm>
            <a:off x="7467600" y="2209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27" name="Oval 87"/>
          <p:cNvSpPr>
            <a:spLocks noChangeArrowheads="1"/>
          </p:cNvSpPr>
          <p:nvPr/>
        </p:nvSpPr>
        <p:spPr bwMode="auto">
          <a:xfrm>
            <a:off x="7924800" y="2209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40" name="Oval 100"/>
          <p:cNvSpPr>
            <a:spLocks noChangeArrowheads="1"/>
          </p:cNvSpPr>
          <p:nvPr/>
        </p:nvSpPr>
        <p:spPr bwMode="auto">
          <a:xfrm>
            <a:off x="6477000" y="1447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41" name="Oval 101"/>
          <p:cNvSpPr>
            <a:spLocks noChangeArrowheads="1"/>
          </p:cNvSpPr>
          <p:nvPr/>
        </p:nvSpPr>
        <p:spPr bwMode="auto">
          <a:xfrm>
            <a:off x="7010400" y="1447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42" name="Oval 102"/>
          <p:cNvSpPr>
            <a:spLocks noChangeArrowheads="1"/>
          </p:cNvSpPr>
          <p:nvPr/>
        </p:nvSpPr>
        <p:spPr bwMode="auto">
          <a:xfrm>
            <a:off x="7467600" y="1447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43" name="Oval 103"/>
          <p:cNvSpPr>
            <a:spLocks noChangeArrowheads="1"/>
          </p:cNvSpPr>
          <p:nvPr/>
        </p:nvSpPr>
        <p:spPr bwMode="auto">
          <a:xfrm>
            <a:off x="7924800" y="1447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58" name="Oval 118"/>
          <p:cNvSpPr>
            <a:spLocks noChangeArrowheads="1"/>
          </p:cNvSpPr>
          <p:nvPr/>
        </p:nvSpPr>
        <p:spPr bwMode="auto">
          <a:xfrm>
            <a:off x="7467600" y="8382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59" name="Oval 119"/>
          <p:cNvSpPr>
            <a:spLocks noChangeArrowheads="1"/>
          </p:cNvSpPr>
          <p:nvPr/>
        </p:nvSpPr>
        <p:spPr bwMode="auto">
          <a:xfrm>
            <a:off x="7924800" y="8382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60" name="Oval 120"/>
          <p:cNvSpPr>
            <a:spLocks noChangeArrowheads="1"/>
          </p:cNvSpPr>
          <p:nvPr/>
        </p:nvSpPr>
        <p:spPr bwMode="auto">
          <a:xfrm>
            <a:off x="7010400" y="495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75" name="Oval 135"/>
          <p:cNvSpPr>
            <a:spLocks noChangeArrowheads="1"/>
          </p:cNvSpPr>
          <p:nvPr/>
        </p:nvSpPr>
        <p:spPr bwMode="auto">
          <a:xfrm>
            <a:off x="7467600" y="8382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76" name="Oval 136"/>
          <p:cNvSpPr>
            <a:spLocks noChangeArrowheads="1"/>
          </p:cNvSpPr>
          <p:nvPr/>
        </p:nvSpPr>
        <p:spPr bwMode="auto">
          <a:xfrm>
            <a:off x="7924800" y="8382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78" name="Oval 138"/>
          <p:cNvSpPr>
            <a:spLocks noChangeArrowheads="1"/>
          </p:cNvSpPr>
          <p:nvPr/>
        </p:nvSpPr>
        <p:spPr bwMode="auto">
          <a:xfrm>
            <a:off x="1143000" y="5486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79" name="Oval 139"/>
          <p:cNvSpPr>
            <a:spLocks noChangeArrowheads="1"/>
          </p:cNvSpPr>
          <p:nvPr/>
        </p:nvSpPr>
        <p:spPr bwMode="auto">
          <a:xfrm>
            <a:off x="1600200" y="5486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80" name="Oval 140"/>
          <p:cNvSpPr>
            <a:spLocks noChangeArrowheads="1"/>
          </p:cNvSpPr>
          <p:nvPr/>
        </p:nvSpPr>
        <p:spPr bwMode="auto">
          <a:xfrm>
            <a:off x="2057400" y="5486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81" name="Oval 141"/>
          <p:cNvSpPr>
            <a:spLocks noChangeArrowheads="1"/>
          </p:cNvSpPr>
          <p:nvPr/>
        </p:nvSpPr>
        <p:spPr bwMode="auto">
          <a:xfrm>
            <a:off x="2590800" y="5486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82" name="Oval 142"/>
          <p:cNvSpPr>
            <a:spLocks noChangeArrowheads="1"/>
          </p:cNvSpPr>
          <p:nvPr/>
        </p:nvSpPr>
        <p:spPr bwMode="auto">
          <a:xfrm>
            <a:off x="3124200" y="5486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83" name="Oval 143"/>
          <p:cNvSpPr>
            <a:spLocks noChangeArrowheads="1"/>
          </p:cNvSpPr>
          <p:nvPr/>
        </p:nvSpPr>
        <p:spPr bwMode="auto">
          <a:xfrm>
            <a:off x="3581400" y="5486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84" name="Oval 144"/>
          <p:cNvSpPr>
            <a:spLocks noChangeArrowheads="1"/>
          </p:cNvSpPr>
          <p:nvPr/>
        </p:nvSpPr>
        <p:spPr bwMode="auto">
          <a:xfrm>
            <a:off x="4038600" y="5486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85" name="Oval 145"/>
          <p:cNvSpPr>
            <a:spLocks noChangeArrowheads="1"/>
          </p:cNvSpPr>
          <p:nvPr/>
        </p:nvSpPr>
        <p:spPr bwMode="auto">
          <a:xfrm>
            <a:off x="4495800" y="5486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86" name="Oval 146"/>
          <p:cNvSpPr>
            <a:spLocks noChangeArrowheads="1"/>
          </p:cNvSpPr>
          <p:nvPr/>
        </p:nvSpPr>
        <p:spPr bwMode="auto">
          <a:xfrm>
            <a:off x="5029200" y="5486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87" name="Oval 147"/>
          <p:cNvSpPr>
            <a:spLocks noChangeArrowheads="1"/>
          </p:cNvSpPr>
          <p:nvPr/>
        </p:nvSpPr>
        <p:spPr bwMode="auto">
          <a:xfrm>
            <a:off x="5486400" y="5486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88" name="Oval 148"/>
          <p:cNvSpPr>
            <a:spLocks noChangeArrowheads="1"/>
          </p:cNvSpPr>
          <p:nvPr/>
        </p:nvSpPr>
        <p:spPr bwMode="auto">
          <a:xfrm>
            <a:off x="5943600" y="5486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89" name="Oval 149"/>
          <p:cNvSpPr>
            <a:spLocks noChangeArrowheads="1"/>
          </p:cNvSpPr>
          <p:nvPr/>
        </p:nvSpPr>
        <p:spPr bwMode="auto">
          <a:xfrm>
            <a:off x="6477000" y="5486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90" name="Oval 150"/>
          <p:cNvSpPr>
            <a:spLocks noChangeArrowheads="1"/>
          </p:cNvSpPr>
          <p:nvPr/>
        </p:nvSpPr>
        <p:spPr bwMode="auto">
          <a:xfrm>
            <a:off x="7010400" y="5486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91" name="Oval 151"/>
          <p:cNvSpPr>
            <a:spLocks noChangeArrowheads="1"/>
          </p:cNvSpPr>
          <p:nvPr/>
        </p:nvSpPr>
        <p:spPr bwMode="auto">
          <a:xfrm>
            <a:off x="7467600" y="5486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92" name="Oval 152"/>
          <p:cNvSpPr>
            <a:spLocks noChangeArrowheads="1"/>
          </p:cNvSpPr>
          <p:nvPr/>
        </p:nvSpPr>
        <p:spPr bwMode="auto">
          <a:xfrm>
            <a:off x="7924800" y="5486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97" name="Oval 157"/>
          <p:cNvSpPr>
            <a:spLocks noChangeArrowheads="1"/>
          </p:cNvSpPr>
          <p:nvPr/>
        </p:nvSpPr>
        <p:spPr bwMode="auto">
          <a:xfrm>
            <a:off x="2590800" y="4495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98" name="Oval 158"/>
          <p:cNvSpPr>
            <a:spLocks noChangeArrowheads="1"/>
          </p:cNvSpPr>
          <p:nvPr/>
        </p:nvSpPr>
        <p:spPr bwMode="auto">
          <a:xfrm>
            <a:off x="3124200" y="4495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399" name="Oval 159"/>
          <p:cNvSpPr>
            <a:spLocks noChangeArrowheads="1"/>
          </p:cNvSpPr>
          <p:nvPr/>
        </p:nvSpPr>
        <p:spPr bwMode="auto">
          <a:xfrm>
            <a:off x="3581400" y="4495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00" name="Oval 160"/>
          <p:cNvSpPr>
            <a:spLocks noChangeArrowheads="1"/>
          </p:cNvSpPr>
          <p:nvPr/>
        </p:nvSpPr>
        <p:spPr bwMode="auto">
          <a:xfrm>
            <a:off x="4038600" y="4495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01" name="Oval 161"/>
          <p:cNvSpPr>
            <a:spLocks noChangeArrowheads="1"/>
          </p:cNvSpPr>
          <p:nvPr/>
        </p:nvSpPr>
        <p:spPr bwMode="auto">
          <a:xfrm>
            <a:off x="4495800" y="4495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02" name="Oval 162"/>
          <p:cNvSpPr>
            <a:spLocks noChangeArrowheads="1"/>
          </p:cNvSpPr>
          <p:nvPr/>
        </p:nvSpPr>
        <p:spPr bwMode="auto">
          <a:xfrm>
            <a:off x="5029200" y="4495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03" name="Oval 163"/>
          <p:cNvSpPr>
            <a:spLocks noChangeArrowheads="1"/>
          </p:cNvSpPr>
          <p:nvPr/>
        </p:nvSpPr>
        <p:spPr bwMode="auto">
          <a:xfrm>
            <a:off x="5486400" y="4495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04" name="Oval 164"/>
          <p:cNvSpPr>
            <a:spLocks noChangeArrowheads="1"/>
          </p:cNvSpPr>
          <p:nvPr/>
        </p:nvSpPr>
        <p:spPr bwMode="auto">
          <a:xfrm>
            <a:off x="5943600" y="4495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05" name="Oval 165"/>
          <p:cNvSpPr>
            <a:spLocks noChangeArrowheads="1"/>
          </p:cNvSpPr>
          <p:nvPr/>
        </p:nvSpPr>
        <p:spPr bwMode="auto">
          <a:xfrm>
            <a:off x="6477000" y="4495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06" name="Oval 166"/>
          <p:cNvSpPr>
            <a:spLocks noChangeArrowheads="1"/>
          </p:cNvSpPr>
          <p:nvPr/>
        </p:nvSpPr>
        <p:spPr bwMode="auto">
          <a:xfrm>
            <a:off x="7010400" y="4495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07" name="Oval 167"/>
          <p:cNvSpPr>
            <a:spLocks noChangeArrowheads="1"/>
          </p:cNvSpPr>
          <p:nvPr/>
        </p:nvSpPr>
        <p:spPr bwMode="auto">
          <a:xfrm>
            <a:off x="7467600" y="4495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08" name="Oval 168"/>
          <p:cNvSpPr>
            <a:spLocks noChangeArrowheads="1"/>
          </p:cNvSpPr>
          <p:nvPr/>
        </p:nvSpPr>
        <p:spPr bwMode="auto">
          <a:xfrm>
            <a:off x="7924800" y="4495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16" name="Oval 176"/>
          <p:cNvSpPr>
            <a:spLocks noChangeArrowheads="1"/>
          </p:cNvSpPr>
          <p:nvPr/>
        </p:nvSpPr>
        <p:spPr bwMode="auto">
          <a:xfrm>
            <a:off x="4038600" y="3581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17" name="Oval 177"/>
          <p:cNvSpPr>
            <a:spLocks noChangeArrowheads="1"/>
          </p:cNvSpPr>
          <p:nvPr/>
        </p:nvSpPr>
        <p:spPr bwMode="auto">
          <a:xfrm>
            <a:off x="4495800" y="3581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18" name="Oval 178"/>
          <p:cNvSpPr>
            <a:spLocks noChangeArrowheads="1"/>
          </p:cNvSpPr>
          <p:nvPr/>
        </p:nvSpPr>
        <p:spPr bwMode="auto">
          <a:xfrm>
            <a:off x="5029200" y="3581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19" name="Oval 179"/>
          <p:cNvSpPr>
            <a:spLocks noChangeArrowheads="1"/>
          </p:cNvSpPr>
          <p:nvPr/>
        </p:nvSpPr>
        <p:spPr bwMode="auto">
          <a:xfrm>
            <a:off x="5486400" y="3581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20" name="Oval 180"/>
          <p:cNvSpPr>
            <a:spLocks noChangeArrowheads="1"/>
          </p:cNvSpPr>
          <p:nvPr/>
        </p:nvSpPr>
        <p:spPr bwMode="auto">
          <a:xfrm>
            <a:off x="5943600" y="3581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21" name="Oval 181"/>
          <p:cNvSpPr>
            <a:spLocks noChangeArrowheads="1"/>
          </p:cNvSpPr>
          <p:nvPr/>
        </p:nvSpPr>
        <p:spPr bwMode="auto">
          <a:xfrm>
            <a:off x="6477000" y="3581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22" name="Oval 182"/>
          <p:cNvSpPr>
            <a:spLocks noChangeArrowheads="1"/>
          </p:cNvSpPr>
          <p:nvPr/>
        </p:nvSpPr>
        <p:spPr bwMode="auto">
          <a:xfrm>
            <a:off x="7010400" y="3581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23" name="Oval 183"/>
          <p:cNvSpPr>
            <a:spLocks noChangeArrowheads="1"/>
          </p:cNvSpPr>
          <p:nvPr/>
        </p:nvSpPr>
        <p:spPr bwMode="auto">
          <a:xfrm>
            <a:off x="7467600" y="3581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24" name="Oval 184"/>
          <p:cNvSpPr>
            <a:spLocks noChangeArrowheads="1"/>
          </p:cNvSpPr>
          <p:nvPr/>
        </p:nvSpPr>
        <p:spPr bwMode="auto">
          <a:xfrm>
            <a:off x="7924800" y="35814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34" name="Oval 194"/>
          <p:cNvSpPr>
            <a:spLocks noChangeArrowheads="1"/>
          </p:cNvSpPr>
          <p:nvPr/>
        </p:nvSpPr>
        <p:spPr bwMode="auto">
          <a:xfrm>
            <a:off x="5029200" y="2667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35" name="Oval 195"/>
          <p:cNvSpPr>
            <a:spLocks noChangeArrowheads="1"/>
          </p:cNvSpPr>
          <p:nvPr/>
        </p:nvSpPr>
        <p:spPr bwMode="auto">
          <a:xfrm>
            <a:off x="5486400" y="2667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36" name="Oval 196"/>
          <p:cNvSpPr>
            <a:spLocks noChangeArrowheads="1"/>
          </p:cNvSpPr>
          <p:nvPr/>
        </p:nvSpPr>
        <p:spPr bwMode="auto">
          <a:xfrm>
            <a:off x="5943600" y="2667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37" name="Oval 197"/>
          <p:cNvSpPr>
            <a:spLocks noChangeArrowheads="1"/>
          </p:cNvSpPr>
          <p:nvPr/>
        </p:nvSpPr>
        <p:spPr bwMode="auto">
          <a:xfrm>
            <a:off x="6477000" y="2667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38" name="Oval 198"/>
          <p:cNvSpPr>
            <a:spLocks noChangeArrowheads="1"/>
          </p:cNvSpPr>
          <p:nvPr/>
        </p:nvSpPr>
        <p:spPr bwMode="auto">
          <a:xfrm>
            <a:off x="7010400" y="2667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39" name="Oval 199"/>
          <p:cNvSpPr>
            <a:spLocks noChangeArrowheads="1"/>
          </p:cNvSpPr>
          <p:nvPr/>
        </p:nvSpPr>
        <p:spPr bwMode="auto">
          <a:xfrm>
            <a:off x="7467600" y="2667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40" name="Oval 200"/>
          <p:cNvSpPr>
            <a:spLocks noChangeArrowheads="1"/>
          </p:cNvSpPr>
          <p:nvPr/>
        </p:nvSpPr>
        <p:spPr bwMode="auto">
          <a:xfrm>
            <a:off x="7924800" y="2667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52" name="Oval 212"/>
          <p:cNvSpPr>
            <a:spLocks noChangeArrowheads="1"/>
          </p:cNvSpPr>
          <p:nvPr/>
        </p:nvSpPr>
        <p:spPr bwMode="auto">
          <a:xfrm>
            <a:off x="5943600" y="1828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53" name="Oval 213"/>
          <p:cNvSpPr>
            <a:spLocks noChangeArrowheads="1"/>
          </p:cNvSpPr>
          <p:nvPr/>
        </p:nvSpPr>
        <p:spPr bwMode="auto">
          <a:xfrm>
            <a:off x="6477000" y="1828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54" name="Oval 214"/>
          <p:cNvSpPr>
            <a:spLocks noChangeArrowheads="1"/>
          </p:cNvSpPr>
          <p:nvPr/>
        </p:nvSpPr>
        <p:spPr bwMode="auto">
          <a:xfrm>
            <a:off x="7010400" y="1828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55" name="Oval 215"/>
          <p:cNvSpPr>
            <a:spLocks noChangeArrowheads="1"/>
          </p:cNvSpPr>
          <p:nvPr/>
        </p:nvSpPr>
        <p:spPr bwMode="auto">
          <a:xfrm>
            <a:off x="7467600" y="1828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56" name="Oval 216"/>
          <p:cNvSpPr>
            <a:spLocks noChangeArrowheads="1"/>
          </p:cNvSpPr>
          <p:nvPr/>
        </p:nvSpPr>
        <p:spPr bwMode="auto">
          <a:xfrm>
            <a:off x="7924800" y="18288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70" name="Oval 230"/>
          <p:cNvSpPr>
            <a:spLocks noChangeArrowheads="1"/>
          </p:cNvSpPr>
          <p:nvPr/>
        </p:nvSpPr>
        <p:spPr bwMode="auto">
          <a:xfrm>
            <a:off x="7010400" y="114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71" name="Oval 231"/>
          <p:cNvSpPr>
            <a:spLocks noChangeArrowheads="1"/>
          </p:cNvSpPr>
          <p:nvPr/>
        </p:nvSpPr>
        <p:spPr bwMode="auto">
          <a:xfrm>
            <a:off x="7467600" y="114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72" name="Oval 232"/>
          <p:cNvSpPr>
            <a:spLocks noChangeArrowheads="1"/>
          </p:cNvSpPr>
          <p:nvPr/>
        </p:nvSpPr>
        <p:spPr bwMode="auto">
          <a:xfrm>
            <a:off x="7924800" y="11430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sp>
        <p:nvSpPr>
          <p:cNvPr id="266488" name="Oval 248"/>
          <p:cNvSpPr>
            <a:spLocks noChangeArrowheads="1"/>
          </p:cNvSpPr>
          <p:nvPr/>
        </p:nvSpPr>
        <p:spPr bwMode="auto">
          <a:xfrm>
            <a:off x="7924800" y="457200"/>
            <a:ext cx="228600" cy="228600"/>
          </a:xfrm>
          <a:prstGeom prst="ellipse">
            <a:avLst/>
          </a:prstGeom>
          <a:solidFill>
            <a:srgbClr val="CC0000"/>
          </a:solidFill>
          <a:ln w="9525">
            <a:solidFill>
              <a:schemeClr val="tx1"/>
            </a:solidFill>
            <a:round/>
            <a:headEnd/>
            <a:tailEnd/>
          </a:ln>
          <a:effectLst/>
        </p:spPr>
        <p:txBody>
          <a:bodyPr wrap="none" anchor="ctr"/>
          <a:lstStyle/>
          <a:p>
            <a:endParaRPr lang="en-IN"/>
          </a:p>
        </p:txBody>
      </p:sp>
      <p:pic>
        <p:nvPicPr>
          <p:cNvPr id="117" name="Recorded Sound">
            <a:hlinkClick r:id="" action="ppaction://media"/>
          </p:cNvPr>
          <p:cNvPicPr>
            <a:picLocks noRot="1" noChangeAspect="1"/>
          </p:cNvPicPr>
          <p:nvPr>
            <a:wavAudioFile r:embed="rId1" name="Recorded Sound"/>
          </p:nvPr>
        </p:nvPicPr>
        <p:blipFill>
          <a:blip r:embed="rId4"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69" fill="hold"/>
                                        <p:tgtEl>
                                          <p:spTgt spid="1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4" cstate="print"/>
          <a:srcRect l="12694" r="12888"/>
          <a:stretch>
            <a:fillRect/>
          </a:stretch>
        </p:blipFill>
        <p:spPr bwMode="auto">
          <a:xfrm>
            <a:off x="0" y="0"/>
            <a:ext cx="9073008" cy="6858000"/>
          </a:xfrm>
          <a:prstGeom prst="rect">
            <a:avLst/>
          </a:prstGeom>
          <a:noFill/>
          <a:ln w="9525">
            <a:noFill/>
            <a:miter lim="800000"/>
            <a:headEnd/>
            <a:tailEnd/>
          </a:ln>
        </p:spPr>
      </p:pic>
      <p:pic>
        <p:nvPicPr>
          <p:cNvPr id="4"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8293" name="Picture 5" descr="Mt DNA migration map"/>
          <p:cNvPicPr>
            <a:picLocks noChangeAspect="1" noChangeArrowheads="1"/>
          </p:cNvPicPr>
          <p:nvPr/>
        </p:nvPicPr>
        <p:blipFill>
          <a:blip r:embed="rId4" cstate="print"/>
          <a:srcRect t="-385" r="1666"/>
          <a:stretch>
            <a:fillRect/>
          </a:stretch>
        </p:blipFill>
        <p:spPr bwMode="auto">
          <a:xfrm>
            <a:off x="0" y="304800"/>
            <a:ext cx="9144000" cy="6329363"/>
          </a:xfrm>
          <a:prstGeom prst="rect">
            <a:avLst/>
          </a:prstGeom>
          <a:noFill/>
        </p:spPr>
      </p:pic>
      <p:pic>
        <p:nvPicPr>
          <p:cNvPr id="268294" name="Picture 6" descr="1"/>
          <p:cNvPicPr>
            <a:picLocks noChangeAspect="1" noChangeArrowheads="1"/>
          </p:cNvPicPr>
          <p:nvPr/>
        </p:nvPicPr>
        <p:blipFill>
          <a:blip r:embed="rId5" cstate="print"/>
          <a:srcRect/>
          <a:stretch>
            <a:fillRect/>
          </a:stretch>
        </p:blipFill>
        <p:spPr bwMode="auto">
          <a:xfrm>
            <a:off x="457200" y="6165850"/>
            <a:ext cx="8001000" cy="692150"/>
          </a:xfrm>
          <a:prstGeom prst="rect">
            <a:avLst/>
          </a:prstGeom>
          <a:noFill/>
        </p:spPr>
      </p:pic>
      <p:pic>
        <p:nvPicPr>
          <p:cNvPr id="5"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6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9096" name="Picture 8" descr="1"/>
          <p:cNvPicPr>
            <a:picLocks noChangeAspect="1" noChangeArrowheads="1"/>
          </p:cNvPicPr>
          <p:nvPr/>
        </p:nvPicPr>
        <p:blipFill>
          <a:blip r:embed="rId4" cstate="print"/>
          <a:srcRect/>
          <a:stretch>
            <a:fillRect/>
          </a:stretch>
        </p:blipFill>
        <p:spPr bwMode="auto">
          <a:xfrm>
            <a:off x="0" y="422275"/>
            <a:ext cx="8801100" cy="5788025"/>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702" name="Picture 6" descr="Untitled-1"/>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7523" name="Picture 3" descr="Untitled-3"/>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8547" name="Picture 3" descr="Untitled-4"/>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4" name="Recorded Sound">
            <a:hlinkClick r:id="" action="ppaction://media"/>
          </p:cNvPr>
          <p:cNvPicPr>
            <a:picLocks noRot="1" noChangeAspect="1"/>
          </p:cNvPicPr>
          <p:nvPr>
            <a:wavAudioFile r:embed="rId1" name="Recorded Sound"/>
          </p:nvPr>
        </p:nvPicPr>
        <p:blipFill>
          <a:blip r:embed="rId5" cstate="print"/>
          <a:stretch>
            <a:fillRect/>
          </a:stretch>
        </p:blipFill>
        <p:spPr>
          <a:xfrm>
            <a:off x="8676456"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7156" name="Picture 4"/>
          <p:cNvPicPr>
            <a:picLocks noChangeAspect="1" noChangeArrowheads="1"/>
          </p:cNvPicPr>
          <p:nvPr/>
        </p:nvPicPr>
        <p:blipFill>
          <a:blip r:embed="rId4" cstate="print"/>
          <a:srcRect/>
          <a:stretch>
            <a:fillRect/>
          </a:stretch>
        </p:blipFill>
        <p:spPr bwMode="auto">
          <a:xfrm>
            <a:off x="0" y="0"/>
            <a:ext cx="5564188" cy="6858000"/>
          </a:xfrm>
          <a:prstGeom prst="rect">
            <a:avLst/>
          </a:prstGeom>
          <a:noFill/>
          <a:ln w="9525">
            <a:noFill/>
            <a:miter lim="800000"/>
            <a:headEnd/>
            <a:tailEnd/>
          </a:ln>
          <a:effectLst/>
        </p:spPr>
      </p:pic>
      <p:pic>
        <p:nvPicPr>
          <p:cNvPr id="177157" name="Picture 5"/>
          <p:cNvPicPr>
            <a:picLocks noChangeAspect="1" noChangeArrowheads="1"/>
          </p:cNvPicPr>
          <p:nvPr/>
        </p:nvPicPr>
        <p:blipFill>
          <a:blip r:embed="rId5" cstate="print"/>
          <a:srcRect/>
          <a:stretch>
            <a:fillRect/>
          </a:stretch>
        </p:blipFill>
        <p:spPr bwMode="auto">
          <a:xfrm>
            <a:off x="5562600" y="381000"/>
            <a:ext cx="3581400" cy="2559050"/>
          </a:xfrm>
          <a:prstGeom prst="rect">
            <a:avLst/>
          </a:prstGeom>
          <a:noFill/>
          <a:ln w="9525">
            <a:noFill/>
            <a:miter lim="800000"/>
            <a:headEnd/>
            <a:tailEnd/>
          </a:ln>
          <a:effectLst/>
        </p:spPr>
      </p:pic>
      <p:pic>
        <p:nvPicPr>
          <p:cNvPr id="177159" name="Picture 7" descr="Untitled-2"/>
          <p:cNvPicPr>
            <a:picLocks noChangeAspect="1" noChangeArrowheads="1"/>
          </p:cNvPicPr>
          <p:nvPr/>
        </p:nvPicPr>
        <p:blipFill>
          <a:blip r:embed="rId6" cstate="print"/>
          <a:srcRect/>
          <a:stretch>
            <a:fillRect/>
          </a:stretch>
        </p:blipFill>
        <p:spPr bwMode="auto">
          <a:xfrm>
            <a:off x="5715000" y="3048000"/>
            <a:ext cx="3455988" cy="3505200"/>
          </a:xfrm>
          <a:prstGeom prst="rect">
            <a:avLst/>
          </a:prstGeom>
          <a:noFill/>
        </p:spPr>
      </p:pic>
      <p:pic>
        <p:nvPicPr>
          <p:cNvPr id="6" name="Recorded Sound">
            <a:hlinkClick r:id="" action="ppaction://media"/>
          </p:cNvPr>
          <p:cNvPicPr>
            <a:picLocks noRot="1" noChangeAspect="1"/>
          </p:cNvPicPr>
          <p:nvPr>
            <a:wavAudioFile r:embed="rId1" name="Recorded Sound"/>
          </p:nvPr>
        </p:nvPicPr>
        <p:blipFill>
          <a:blip r:embed="rId7"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2580" name="Picture 4" descr="african hominid sites"/>
          <p:cNvPicPr>
            <a:picLocks noChangeAspect="1" noChangeArrowheads="1"/>
          </p:cNvPicPr>
          <p:nvPr/>
        </p:nvPicPr>
        <p:blipFill>
          <a:blip r:embed="rId4" cstate="print"/>
          <a:srcRect/>
          <a:stretch>
            <a:fillRect/>
          </a:stretch>
        </p:blipFill>
        <p:spPr bwMode="auto">
          <a:xfrm>
            <a:off x="1143000" y="0"/>
            <a:ext cx="6858000" cy="6858000"/>
          </a:xfrm>
          <a:prstGeom prst="rect">
            <a:avLst/>
          </a:prstGeom>
          <a:noFill/>
        </p:spPr>
      </p:pic>
      <p:pic>
        <p:nvPicPr>
          <p:cNvPr id="3" name="Recorded Sound">
            <a:hlinkClick r:id="" action="ppaction://media"/>
          </p:cNvPr>
          <p:cNvPicPr>
            <a:picLocks noRot="1" noChangeAspect="1"/>
          </p:cNvPicPr>
          <p:nvPr>
            <a:wavAudioFile r:embed="rId1" name="Recorded Sound"/>
          </p:nvPr>
        </p:nvPicPr>
        <p:blipFill>
          <a:blip r:embed="rId5"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1012" name="Picture 4"/>
          <p:cNvPicPr>
            <a:picLocks noChangeAspect="1" noChangeArrowheads="1"/>
          </p:cNvPicPr>
          <p:nvPr/>
        </p:nvPicPr>
        <p:blipFill>
          <a:blip r:embed="rId4" cstate="print"/>
          <a:srcRect/>
          <a:stretch>
            <a:fillRect/>
          </a:stretch>
        </p:blipFill>
        <p:spPr bwMode="auto">
          <a:xfrm>
            <a:off x="0" y="1"/>
            <a:ext cx="5156930" cy="3429000"/>
          </a:xfrm>
          <a:prstGeom prst="rect">
            <a:avLst/>
          </a:prstGeom>
          <a:noFill/>
          <a:ln w="9525">
            <a:noFill/>
            <a:miter lim="800000"/>
            <a:headEnd/>
            <a:tailEnd/>
          </a:ln>
          <a:effectLst/>
        </p:spPr>
      </p:pic>
      <p:pic>
        <p:nvPicPr>
          <p:cNvPr id="171015" name="Picture 7" descr="Untitled-2"/>
          <p:cNvPicPr>
            <a:picLocks noChangeAspect="1" noChangeArrowheads="1"/>
          </p:cNvPicPr>
          <p:nvPr/>
        </p:nvPicPr>
        <p:blipFill>
          <a:blip r:embed="rId5" cstate="print"/>
          <a:srcRect/>
          <a:stretch>
            <a:fillRect/>
          </a:stretch>
        </p:blipFill>
        <p:spPr bwMode="auto">
          <a:xfrm>
            <a:off x="4486672" y="3140968"/>
            <a:ext cx="4657328" cy="507571"/>
          </a:xfrm>
          <a:prstGeom prst="rect">
            <a:avLst/>
          </a:prstGeom>
          <a:noFill/>
        </p:spPr>
      </p:pic>
      <p:pic>
        <p:nvPicPr>
          <p:cNvPr id="4" name="Picture 3"/>
          <p:cNvPicPr>
            <a:picLocks noChangeAspect="1" noChangeArrowheads="1"/>
          </p:cNvPicPr>
          <p:nvPr/>
        </p:nvPicPr>
        <p:blipFill>
          <a:blip r:embed="rId6" cstate="print"/>
          <a:srcRect/>
          <a:stretch>
            <a:fillRect/>
          </a:stretch>
        </p:blipFill>
        <p:spPr bwMode="auto">
          <a:xfrm>
            <a:off x="0" y="3789040"/>
            <a:ext cx="4523340" cy="3068960"/>
          </a:xfrm>
          <a:prstGeom prst="rect">
            <a:avLst/>
          </a:prstGeom>
          <a:noFill/>
          <a:ln w="9525">
            <a:noFill/>
            <a:miter lim="800000"/>
            <a:headEnd/>
            <a:tailEnd/>
          </a:ln>
          <a:effectLst/>
        </p:spPr>
      </p:pic>
      <p:pic>
        <p:nvPicPr>
          <p:cNvPr id="5" name="Picture 4"/>
          <p:cNvPicPr>
            <a:picLocks noChangeAspect="1" noChangeArrowheads="1"/>
          </p:cNvPicPr>
          <p:nvPr/>
        </p:nvPicPr>
        <p:blipFill>
          <a:blip r:embed="rId7" cstate="print"/>
          <a:srcRect/>
          <a:stretch>
            <a:fillRect/>
          </a:stretch>
        </p:blipFill>
        <p:spPr bwMode="auto">
          <a:xfrm>
            <a:off x="5135555" y="116632"/>
            <a:ext cx="4032448" cy="3024336"/>
          </a:xfrm>
          <a:prstGeom prst="rect">
            <a:avLst/>
          </a:prstGeom>
          <a:noFill/>
          <a:ln w="9525">
            <a:noFill/>
            <a:miter lim="800000"/>
            <a:headEnd/>
            <a:tailEnd/>
          </a:ln>
          <a:effectLst/>
        </p:spPr>
      </p:pic>
      <p:pic>
        <p:nvPicPr>
          <p:cNvPr id="6" name="Recorded Sound">
            <a:hlinkClick r:id="" action="ppaction://media"/>
          </p:cNvPr>
          <p:cNvPicPr>
            <a:picLocks noRot="1" noChangeAspect="1"/>
          </p:cNvPicPr>
          <p:nvPr>
            <a:wavAudioFile r:embed="rId1" name="Recorded Sound"/>
          </p:nvPr>
        </p:nvPicPr>
        <p:blipFill>
          <a:blip r:embed="rId8" cstate="print"/>
          <a:stretch>
            <a:fillRect/>
          </a:stretch>
        </p:blipFill>
        <p:spPr>
          <a:xfrm>
            <a:off x="8748464" y="6453336"/>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4" cstate="print"/>
          <a:srcRect/>
          <a:stretch>
            <a:fillRect/>
          </a:stretch>
        </p:blipFill>
        <p:spPr bwMode="auto">
          <a:xfrm>
            <a:off x="2483768" y="-243408"/>
            <a:ext cx="4320480" cy="3524987"/>
          </a:xfrm>
          <a:prstGeom prst="rect">
            <a:avLst/>
          </a:prstGeom>
          <a:noFill/>
          <a:ln w="9525">
            <a:noFill/>
            <a:miter lim="800000"/>
            <a:headEnd/>
            <a:tailEnd/>
          </a:ln>
          <a:effectLst/>
        </p:spPr>
      </p:pic>
      <p:pic>
        <p:nvPicPr>
          <p:cNvPr id="5" name="Picture 3" descr="pelvis foot bones upright"/>
          <p:cNvPicPr>
            <a:picLocks noChangeAspect="1" noChangeArrowheads="1"/>
          </p:cNvPicPr>
          <p:nvPr/>
        </p:nvPicPr>
        <p:blipFill>
          <a:blip r:embed="rId5" cstate="print"/>
          <a:srcRect/>
          <a:stretch>
            <a:fillRect/>
          </a:stretch>
        </p:blipFill>
        <p:spPr bwMode="auto">
          <a:xfrm>
            <a:off x="971600" y="3319594"/>
            <a:ext cx="6876256" cy="3538406"/>
          </a:xfrm>
          <a:prstGeom prst="rect">
            <a:avLst/>
          </a:prstGeom>
          <a:noFill/>
        </p:spPr>
      </p:pic>
      <p:pic>
        <p:nvPicPr>
          <p:cNvPr id="6" name="Recorded Sound">
            <a:hlinkClick r:id="" action="ppaction://media"/>
          </p:cNvPr>
          <p:cNvPicPr>
            <a:picLocks noRot="1" noChangeAspect="1"/>
          </p:cNvPicPr>
          <p:nvPr>
            <a:wavAudioFile r:embed="rId1" name="Recorded Sound"/>
          </p:nvPr>
        </p:nvPicPr>
        <p:blipFill>
          <a:blip r:embed="rId6"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24" name="Picture 4"/>
          <p:cNvPicPr>
            <a:picLocks noChangeAspect="1" noChangeArrowheads="1"/>
          </p:cNvPicPr>
          <p:nvPr/>
        </p:nvPicPr>
        <p:blipFill>
          <a:blip r:embed="rId4" cstate="print"/>
          <a:srcRect/>
          <a:stretch>
            <a:fillRect/>
          </a:stretch>
        </p:blipFill>
        <p:spPr bwMode="auto">
          <a:xfrm>
            <a:off x="0" y="0"/>
            <a:ext cx="2841625" cy="6858000"/>
          </a:xfrm>
          <a:prstGeom prst="rect">
            <a:avLst/>
          </a:prstGeom>
          <a:noFill/>
          <a:ln w="9525">
            <a:noFill/>
            <a:miter lim="800000"/>
            <a:headEnd/>
            <a:tailEnd/>
          </a:ln>
          <a:effectLst/>
        </p:spPr>
      </p:pic>
      <p:pic>
        <p:nvPicPr>
          <p:cNvPr id="133125" name="Picture 5"/>
          <p:cNvPicPr>
            <a:picLocks noChangeAspect="1" noChangeArrowheads="1"/>
          </p:cNvPicPr>
          <p:nvPr/>
        </p:nvPicPr>
        <p:blipFill>
          <a:blip r:embed="rId5" cstate="print"/>
          <a:srcRect/>
          <a:stretch>
            <a:fillRect/>
          </a:stretch>
        </p:blipFill>
        <p:spPr bwMode="auto">
          <a:xfrm>
            <a:off x="5776913" y="0"/>
            <a:ext cx="3367087" cy="6858000"/>
          </a:xfrm>
          <a:prstGeom prst="rect">
            <a:avLst/>
          </a:prstGeom>
          <a:noFill/>
          <a:ln w="9525">
            <a:noFill/>
            <a:miter lim="800000"/>
            <a:headEnd/>
            <a:tailEnd/>
          </a:ln>
          <a:effectLst/>
        </p:spPr>
      </p:pic>
      <p:pic>
        <p:nvPicPr>
          <p:cNvPr id="133131" name="Picture 11" descr="Untitled-1"/>
          <p:cNvPicPr>
            <a:picLocks noChangeAspect="1" noChangeArrowheads="1"/>
          </p:cNvPicPr>
          <p:nvPr/>
        </p:nvPicPr>
        <p:blipFill>
          <a:blip r:embed="rId6" cstate="print"/>
          <a:srcRect/>
          <a:stretch>
            <a:fillRect/>
          </a:stretch>
        </p:blipFill>
        <p:spPr bwMode="auto">
          <a:xfrm>
            <a:off x="1" y="6405484"/>
            <a:ext cx="6516215" cy="452515"/>
          </a:xfrm>
          <a:prstGeom prst="rect">
            <a:avLst/>
          </a:prstGeom>
          <a:noFill/>
        </p:spPr>
      </p:pic>
      <p:pic>
        <p:nvPicPr>
          <p:cNvPr id="5" name="Recorded Sound">
            <a:hlinkClick r:id="" action="ppaction://media"/>
          </p:cNvPr>
          <p:cNvPicPr>
            <a:picLocks noRot="1" noChangeAspect="1"/>
          </p:cNvPicPr>
          <p:nvPr>
            <a:wavAudioFile r:embed="rId1" name="Recorded Sound"/>
          </p:nvPr>
        </p:nvPicPr>
        <p:blipFill>
          <a:blip r:embed="rId7" cstate="print"/>
          <a:stretch>
            <a:fillRect/>
          </a:stretch>
        </p:blipFill>
        <p:spPr>
          <a:xfrm>
            <a:off x="8899525" y="66135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9368</TotalTime>
  <Words>1177</Words>
  <Application>Microsoft Office PowerPoint</Application>
  <PresentationFormat>On-screen Show (4:3)</PresentationFormat>
  <Paragraphs>113</Paragraphs>
  <Slides>48</Slides>
  <Notes>47</Notes>
  <HiddenSlides>0</HiddenSlides>
  <MMClips>47</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Endogenous retroviruses</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HOME</dc:creator>
  <cp:lastModifiedBy>HOME</cp:lastModifiedBy>
  <cp:revision>142</cp:revision>
  <dcterms:created xsi:type="dcterms:W3CDTF">2017-09-13T02:36:29Z</dcterms:created>
  <dcterms:modified xsi:type="dcterms:W3CDTF">2018-02-13T11:58:22Z</dcterms:modified>
</cp:coreProperties>
</file>